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Bebas Neue" panose="020B0604020202020204" charset="0"/>
      <p:regular r:id="rId41"/>
    </p:embeddedFont>
    <p:embeddedFont>
      <p:font typeface="Roboto"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D08CBA-569B-4486-96EF-74AE727E88AF}">
  <a:tblStyle styleId="{59D08CBA-569B-4486-96EF-74AE727E88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14" y="126"/>
      </p:cViewPr>
      <p:guideLst>
        <p:guide orient="horz" pos="34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6"/>
        <p:cNvGrpSpPr/>
        <p:nvPr/>
      </p:nvGrpSpPr>
      <p:grpSpPr>
        <a:xfrm>
          <a:off x="0" y="0"/>
          <a:ext cx="0" cy="0"/>
          <a:chOff x="0" y="0"/>
          <a:chExt cx="0" cy="0"/>
        </a:xfrm>
      </p:grpSpPr>
      <p:sp>
        <p:nvSpPr>
          <p:cNvPr id="1967" name="Google Shape;1967;gd37b0d0890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8" name="Google Shape;1968;gd37b0d0890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d37b0d0890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7" name="Google Shape;1977;gd37b0d0890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d37b0d0890_1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7" name="Google Shape;1987;gd37b0d0890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4"/>
        <p:cNvGrpSpPr/>
        <p:nvPr/>
      </p:nvGrpSpPr>
      <p:grpSpPr>
        <a:xfrm>
          <a:off x="0" y="0"/>
          <a:ext cx="0" cy="0"/>
          <a:chOff x="0" y="0"/>
          <a:chExt cx="0" cy="0"/>
        </a:xfrm>
      </p:grpSpPr>
      <p:sp>
        <p:nvSpPr>
          <p:cNvPr id="1995" name="Google Shape;1995;gd37b0d0890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6" name="Google Shape;1996;gd37b0d0890_1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4"/>
        <p:cNvGrpSpPr/>
        <p:nvPr/>
      </p:nvGrpSpPr>
      <p:grpSpPr>
        <a:xfrm>
          <a:off x="0" y="0"/>
          <a:ext cx="0" cy="0"/>
          <a:chOff x="0" y="0"/>
          <a:chExt cx="0" cy="0"/>
        </a:xfrm>
      </p:grpSpPr>
      <p:sp>
        <p:nvSpPr>
          <p:cNvPr id="2005" name="Google Shape;2005;gd37b0d0890_1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6" name="Google Shape;2006;gd37b0d0890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9"/>
        <p:cNvGrpSpPr/>
        <p:nvPr/>
      </p:nvGrpSpPr>
      <p:grpSpPr>
        <a:xfrm>
          <a:off x="0" y="0"/>
          <a:ext cx="0" cy="0"/>
          <a:chOff x="0" y="0"/>
          <a:chExt cx="0" cy="0"/>
        </a:xfrm>
      </p:grpSpPr>
      <p:sp>
        <p:nvSpPr>
          <p:cNvPr id="2010" name="Google Shape;2010;gd37b0d0890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1" name="Google Shape;2011;gd37b0d0890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5"/>
        <p:cNvGrpSpPr/>
        <p:nvPr/>
      </p:nvGrpSpPr>
      <p:grpSpPr>
        <a:xfrm>
          <a:off x="0" y="0"/>
          <a:ext cx="0" cy="0"/>
          <a:chOff x="0" y="0"/>
          <a:chExt cx="0" cy="0"/>
        </a:xfrm>
      </p:grpSpPr>
      <p:sp>
        <p:nvSpPr>
          <p:cNvPr id="2016" name="Google Shape;2016;gd37b0d0890_2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7" name="Google Shape;2017;gd37b0d0890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7"/>
        <p:cNvGrpSpPr/>
        <p:nvPr/>
      </p:nvGrpSpPr>
      <p:grpSpPr>
        <a:xfrm>
          <a:off x="0" y="0"/>
          <a:ext cx="0" cy="0"/>
          <a:chOff x="0" y="0"/>
          <a:chExt cx="0" cy="0"/>
        </a:xfrm>
      </p:grpSpPr>
      <p:sp>
        <p:nvSpPr>
          <p:cNvPr id="2028" name="Google Shape;2028;gd37b0d0890_1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9" name="Google Shape;2029;gd37b0d0890_1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d37b0d0890_2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d37b0d0890_2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5"/>
        <p:cNvGrpSpPr/>
        <p:nvPr/>
      </p:nvGrpSpPr>
      <p:grpSpPr>
        <a:xfrm>
          <a:off x="0" y="0"/>
          <a:ext cx="0" cy="0"/>
          <a:chOff x="0" y="0"/>
          <a:chExt cx="0" cy="0"/>
        </a:xfrm>
      </p:grpSpPr>
      <p:sp>
        <p:nvSpPr>
          <p:cNvPr id="2046" name="Google Shape;2046;gd37b0d0890_2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7" name="Google Shape;2047;gd37b0d0890_2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2"/>
        <p:cNvGrpSpPr/>
        <p:nvPr/>
      </p:nvGrpSpPr>
      <p:grpSpPr>
        <a:xfrm>
          <a:off x="0" y="0"/>
          <a:ext cx="0" cy="0"/>
          <a:chOff x="0" y="0"/>
          <a:chExt cx="0" cy="0"/>
        </a:xfrm>
      </p:grpSpPr>
      <p:sp>
        <p:nvSpPr>
          <p:cNvPr id="1873" name="Google Shape;1873;gd37b0d089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4" name="Google Shape;1874;gd37b0d089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7"/>
        <p:cNvGrpSpPr/>
        <p:nvPr/>
      </p:nvGrpSpPr>
      <p:grpSpPr>
        <a:xfrm>
          <a:off x="0" y="0"/>
          <a:ext cx="0" cy="0"/>
          <a:chOff x="0" y="0"/>
          <a:chExt cx="0" cy="0"/>
        </a:xfrm>
      </p:grpSpPr>
      <p:sp>
        <p:nvSpPr>
          <p:cNvPr id="2058" name="Google Shape;2058;gd4650c246a_4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9" name="Google Shape;2059;gd4650c246a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8"/>
        <p:cNvGrpSpPr/>
        <p:nvPr/>
      </p:nvGrpSpPr>
      <p:grpSpPr>
        <a:xfrm>
          <a:off x="0" y="0"/>
          <a:ext cx="0" cy="0"/>
          <a:chOff x="0" y="0"/>
          <a:chExt cx="0" cy="0"/>
        </a:xfrm>
      </p:grpSpPr>
      <p:sp>
        <p:nvSpPr>
          <p:cNvPr id="2069" name="Google Shape;2069;gd37b0d0890_1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0" name="Google Shape;2070;gd37b0d0890_1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7"/>
        <p:cNvGrpSpPr/>
        <p:nvPr/>
      </p:nvGrpSpPr>
      <p:grpSpPr>
        <a:xfrm>
          <a:off x="0" y="0"/>
          <a:ext cx="0" cy="0"/>
          <a:chOff x="0" y="0"/>
          <a:chExt cx="0" cy="0"/>
        </a:xfrm>
      </p:grpSpPr>
      <p:sp>
        <p:nvSpPr>
          <p:cNvPr id="2078" name="Google Shape;2078;gd54d1c81d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9" name="Google Shape;2079;gd54d1c81d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6"/>
        <p:cNvGrpSpPr/>
        <p:nvPr/>
      </p:nvGrpSpPr>
      <p:grpSpPr>
        <a:xfrm>
          <a:off x="0" y="0"/>
          <a:ext cx="0" cy="0"/>
          <a:chOff x="0" y="0"/>
          <a:chExt cx="0" cy="0"/>
        </a:xfrm>
      </p:grpSpPr>
      <p:sp>
        <p:nvSpPr>
          <p:cNvPr id="2087" name="Google Shape;2087;gd54d1c81db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8" name="Google Shape;2088;gd54d1c81db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3"/>
        <p:cNvGrpSpPr/>
        <p:nvPr/>
      </p:nvGrpSpPr>
      <p:grpSpPr>
        <a:xfrm>
          <a:off x="0" y="0"/>
          <a:ext cx="0" cy="0"/>
          <a:chOff x="0" y="0"/>
          <a:chExt cx="0" cy="0"/>
        </a:xfrm>
      </p:grpSpPr>
      <p:sp>
        <p:nvSpPr>
          <p:cNvPr id="2094" name="Google Shape;2094;gd37b0d0890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5" name="Google Shape;2095;gd37b0d0890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9"/>
        <p:cNvGrpSpPr/>
        <p:nvPr/>
      </p:nvGrpSpPr>
      <p:grpSpPr>
        <a:xfrm>
          <a:off x="0" y="0"/>
          <a:ext cx="0" cy="0"/>
          <a:chOff x="0" y="0"/>
          <a:chExt cx="0" cy="0"/>
        </a:xfrm>
      </p:grpSpPr>
      <p:sp>
        <p:nvSpPr>
          <p:cNvPr id="2100" name="Google Shape;2100;gd37b0d0890_1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1" name="Google Shape;2101;gd37b0d0890_1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5"/>
        <p:cNvGrpSpPr/>
        <p:nvPr/>
      </p:nvGrpSpPr>
      <p:grpSpPr>
        <a:xfrm>
          <a:off x="0" y="0"/>
          <a:ext cx="0" cy="0"/>
          <a:chOff x="0" y="0"/>
          <a:chExt cx="0" cy="0"/>
        </a:xfrm>
      </p:grpSpPr>
      <p:sp>
        <p:nvSpPr>
          <p:cNvPr id="2146" name="Google Shape;2146;gd37b0d0890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7" name="Google Shape;2147;gd37b0d0890_1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0"/>
        <p:cNvGrpSpPr/>
        <p:nvPr/>
      </p:nvGrpSpPr>
      <p:grpSpPr>
        <a:xfrm>
          <a:off x="0" y="0"/>
          <a:ext cx="0" cy="0"/>
          <a:chOff x="0" y="0"/>
          <a:chExt cx="0" cy="0"/>
        </a:xfrm>
      </p:grpSpPr>
      <p:sp>
        <p:nvSpPr>
          <p:cNvPr id="2151" name="Google Shape;2151;gd37b0d0890_2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2" name="Google Shape;2152;gd37b0d0890_2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9"/>
        <p:cNvGrpSpPr/>
        <p:nvPr/>
      </p:nvGrpSpPr>
      <p:grpSpPr>
        <a:xfrm>
          <a:off x="0" y="0"/>
          <a:ext cx="0" cy="0"/>
          <a:chOff x="0" y="0"/>
          <a:chExt cx="0" cy="0"/>
        </a:xfrm>
      </p:grpSpPr>
      <p:sp>
        <p:nvSpPr>
          <p:cNvPr id="2160" name="Google Shape;2160;gd068377b75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1" name="Google Shape;2161;gd068377b7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d54d1c81db_3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d54d1c81db_3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3"/>
        <p:cNvGrpSpPr/>
        <p:nvPr/>
      </p:nvGrpSpPr>
      <p:grpSpPr>
        <a:xfrm>
          <a:off x="0" y="0"/>
          <a:ext cx="0" cy="0"/>
          <a:chOff x="0" y="0"/>
          <a:chExt cx="0" cy="0"/>
        </a:xfrm>
      </p:grpSpPr>
      <p:sp>
        <p:nvSpPr>
          <p:cNvPr id="2184" name="Google Shape;2184;gd37b0d0890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5" name="Google Shape;2185;gd37b0d0890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2"/>
        <p:cNvGrpSpPr/>
        <p:nvPr/>
      </p:nvGrpSpPr>
      <p:grpSpPr>
        <a:xfrm>
          <a:off x="0" y="0"/>
          <a:ext cx="0" cy="0"/>
          <a:chOff x="0" y="0"/>
          <a:chExt cx="0" cy="0"/>
        </a:xfrm>
      </p:grpSpPr>
      <p:sp>
        <p:nvSpPr>
          <p:cNvPr id="2193" name="Google Shape;2193;gd068377b75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4" name="Google Shape;2194;gd068377b75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6"/>
        <p:cNvGrpSpPr/>
        <p:nvPr/>
      </p:nvGrpSpPr>
      <p:grpSpPr>
        <a:xfrm>
          <a:off x="0" y="0"/>
          <a:ext cx="0" cy="0"/>
          <a:chOff x="0" y="0"/>
          <a:chExt cx="0" cy="0"/>
        </a:xfrm>
      </p:grpSpPr>
      <p:sp>
        <p:nvSpPr>
          <p:cNvPr id="2207" name="Google Shape;2207;gd37b0d0890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8" name="Google Shape;2208;gd37b0d0890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d37b0d0890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d37b0d0890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9"/>
        <p:cNvGrpSpPr/>
        <p:nvPr/>
      </p:nvGrpSpPr>
      <p:grpSpPr>
        <a:xfrm>
          <a:off x="0" y="0"/>
          <a:ext cx="0" cy="0"/>
          <a:chOff x="0" y="0"/>
          <a:chExt cx="0" cy="0"/>
        </a:xfrm>
      </p:grpSpPr>
      <p:sp>
        <p:nvSpPr>
          <p:cNvPr id="2220" name="Google Shape;2220;gd37b0d0890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1" name="Google Shape;2221;gd37b0d0890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d37b0d0890_3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d37b0d0890_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d37b0d0890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d37b0d0890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0"/>
        <p:cNvGrpSpPr/>
        <p:nvPr/>
      </p:nvGrpSpPr>
      <p:grpSpPr>
        <a:xfrm>
          <a:off x="0" y="0"/>
          <a:ext cx="0" cy="0"/>
          <a:chOff x="0" y="0"/>
          <a:chExt cx="0" cy="0"/>
        </a:xfrm>
      </p:grpSpPr>
      <p:sp>
        <p:nvSpPr>
          <p:cNvPr id="2241" name="Google Shape;2241;gd54d1c81db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2" name="Google Shape;2242;gd54d1c81db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7"/>
        <p:cNvGrpSpPr/>
        <p:nvPr/>
      </p:nvGrpSpPr>
      <p:grpSpPr>
        <a:xfrm>
          <a:off x="0" y="0"/>
          <a:ext cx="0" cy="0"/>
          <a:chOff x="0" y="0"/>
          <a:chExt cx="0" cy="0"/>
        </a:xfrm>
      </p:grpSpPr>
      <p:sp>
        <p:nvSpPr>
          <p:cNvPr id="2248" name="Google Shape;2248;gd54d1c81db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9" name="Google Shape;2249;gd54d1c81db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1"/>
        <p:cNvGrpSpPr/>
        <p:nvPr/>
      </p:nvGrpSpPr>
      <p:grpSpPr>
        <a:xfrm>
          <a:off x="0" y="0"/>
          <a:ext cx="0" cy="0"/>
          <a:chOff x="0" y="0"/>
          <a:chExt cx="0" cy="0"/>
        </a:xfrm>
      </p:grpSpPr>
      <p:sp>
        <p:nvSpPr>
          <p:cNvPr id="1892" name="Google Shape;1892;gd37b0d089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3" name="Google Shape;1893;gd37b0d0890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7"/>
        <p:cNvGrpSpPr/>
        <p:nvPr/>
      </p:nvGrpSpPr>
      <p:grpSpPr>
        <a:xfrm>
          <a:off x="0" y="0"/>
          <a:ext cx="0" cy="0"/>
          <a:chOff x="0" y="0"/>
          <a:chExt cx="0" cy="0"/>
        </a:xfrm>
      </p:grpSpPr>
      <p:sp>
        <p:nvSpPr>
          <p:cNvPr id="1898" name="Google Shape;1898;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9" name="Google Shape;1899;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6"/>
        <p:cNvGrpSpPr/>
        <p:nvPr/>
      </p:nvGrpSpPr>
      <p:grpSpPr>
        <a:xfrm>
          <a:off x="0" y="0"/>
          <a:ext cx="0" cy="0"/>
          <a:chOff x="0" y="0"/>
          <a:chExt cx="0" cy="0"/>
        </a:xfrm>
      </p:grpSpPr>
      <p:sp>
        <p:nvSpPr>
          <p:cNvPr id="1937" name="Google Shape;1937;gd37b0d0890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8" name="Google Shape;1938;gd37b0d0890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1"/>
        <p:cNvGrpSpPr/>
        <p:nvPr/>
      </p:nvGrpSpPr>
      <p:grpSpPr>
        <a:xfrm>
          <a:off x="0" y="0"/>
          <a:ext cx="0" cy="0"/>
          <a:chOff x="0" y="0"/>
          <a:chExt cx="0" cy="0"/>
        </a:xfrm>
      </p:grpSpPr>
      <p:sp>
        <p:nvSpPr>
          <p:cNvPr id="1942" name="Google Shape;1942;gd37b0d0890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3" name="Google Shape;1943;gd37b0d0890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7"/>
        <p:cNvGrpSpPr/>
        <p:nvPr/>
      </p:nvGrpSpPr>
      <p:grpSpPr>
        <a:xfrm>
          <a:off x="0" y="0"/>
          <a:ext cx="0" cy="0"/>
          <a:chOff x="0" y="0"/>
          <a:chExt cx="0" cy="0"/>
        </a:xfrm>
      </p:grpSpPr>
      <p:sp>
        <p:nvSpPr>
          <p:cNvPr id="1948" name="Google Shape;1948;gd37b0d0890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9" name="Google Shape;1949;gd37b0d0890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p:cNvGrpSpPr/>
        <p:nvPr/>
      </p:nvGrpSpPr>
      <p:grpSpPr>
        <a:xfrm>
          <a:off x="0" y="0"/>
          <a:ext cx="0" cy="0"/>
          <a:chOff x="0" y="0"/>
          <a:chExt cx="0" cy="0"/>
        </a:xfrm>
      </p:grpSpPr>
      <p:sp>
        <p:nvSpPr>
          <p:cNvPr id="1957" name="Google Shape;1957;gd37b0d0890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d37b0d0890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20"/>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0"/>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0"/>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0"/>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0"/>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0"/>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0"/>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0"/>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0"/>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0"/>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2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2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2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2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2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2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0"/>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20"/>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20"/>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20"/>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20"/>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20"/>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20"/>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20"/>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20"/>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20"/>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20"/>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20"/>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20"/>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20"/>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20"/>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20"/>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20"/>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20"/>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20"/>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20"/>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20"/>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20"/>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20"/>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20"/>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20"/>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20"/>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20"/>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20"/>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20"/>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20"/>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20"/>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20"/>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20"/>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20"/>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20"/>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20"/>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20"/>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20"/>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20"/>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20"/>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20"/>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20"/>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20"/>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20"/>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20"/>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20"/>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20"/>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20"/>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20"/>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20"/>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20"/>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20"/>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20"/>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20"/>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20"/>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20"/>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20"/>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20"/>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20"/>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20"/>
                <p:cNvSpPr/>
                <p:nvPr/>
              </p:nvSpPr>
              <p:spPr>
                <a:xfrm>
                  <a:off x="-572625" y="2889150"/>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20"/>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20"/>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20"/>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20"/>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20"/>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20"/>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20"/>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20"/>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20"/>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20"/>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20"/>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20"/>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20"/>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20"/>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20"/>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20"/>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20"/>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20"/>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20"/>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20"/>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20"/>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20"/>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20"/>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20"/>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20"/>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20"/>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20"/>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20"/>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20"/>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20"/>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20"/>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20"/>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20"/>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20"/>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20"/>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20"/>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20"/>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20"/>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20"/>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20"/>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20"/>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841" name="Google Shape;1841;p20"/>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1842" name="Google Shape;1842;p20"/>
            <p:cNvSpPr/>
            <p:nvPr/>
          </p:nvSpPr>
          <p:spPr>
            <a:xfrm flipH="1">
              <a:off x="6008353" y="-398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3" name="Google Shape;1843;p20"/>
          <p:cNvSpPr txBox="1">
            <a:spLocks noGrp="1"/>
          </p:cNvSpPr>
          <p:nvPr>
            <p:ph type="title"/>
          </p:nvPr>
        </p:nvSpPr>
        <p:spPr>
          <a:xfrm>
            <a:off x="720000" y="314175"/>
            <a:ext cx="7704000" cy="893400"/>
          </a:xfrm>
          <a:prstGeom prst="rect">
            <a:avLst/>
          </a:prstGeom>
        </p:spPr>
        <p:txBody>
          <a:bodyPr spcFirstLastPara="1" wrap="square" lIns="0" tIns="0" rIns="0" bIns="0" anchor="t" anchorCtr="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44" name="Google Shape;1844;p20"/>
          <p:cNvSpPr txBox="1">
            <a:spLocks noGrp="1"/>
          </p:cNvSpPr>
          <p:nvPr>
            <p:ph type="subTitle" idx="1"/>
          </p:nvPr>
        </p:nvSpPr>
        <p:spPr>
          <a:xfrm>
            <a:off x="3488850" y="1978325"/>
            <a:ext cx="2166300" cy="15849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845" name="Google Shape;1845;p20"/>
          <p:cNvSpPr txBox="1"/>
          <p:nvPr/>
        </p:nvSpPr>
        <p:spPr>
          <a:xfrm>
            <a:off x="2493000" y="3787200"/>
            <a:ext cx="4158000" cy="5250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2"/>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dk2"/>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2"/>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Resources">
  <p:cSld name="CUSTOM_8_1">
    <p:spTree>
      <p:nvGrpSpPr>
        <p:cNvPr id="1" name="Shape 1847"/>
        <p:cNvGrpSpPr/>
        <p:nvPr/>
      </p:nvGrpSpPr>
      <p:grpSpPr>
        <a:xfrm>
          <a:off x="0" y="0"/>
          <a:ext cx="0" cy="0"/>
          <a:chOff x="0" y="0"/>
          <a:chExt cx="0" cy="0"/>
        </a:xfrm>
      </p:grpSpPr>
      <p:sp>
        <p:nvSpPr>
          <p:cNvPr id="1848" name="Google Shape;1848;p22"/>
          <p:cNvSpPr txBox="1">
            <a:spLocks noGrp="1"/>
          </p:cNvSpPr>
          <p:nvPr>
            <p:ph type="body" idx="1"/>
          </p:nvPr>
        </p:nvSpPr>
        <p:spPr>
          <a:xfrm>
            <a:off x="605216" y="1211950"/>
            <a:ext cx="3435000" cy="3281100"/>
          </a:xfrm>
          <a:prstGeom prst="rect">
            <a:avLst/>
          </a:prstGeom>
        </p:spPr>
        <p:txBody>
          <a:bodyPr spcFirstLastPara="1" wrap="square" lIns="0" tIns="0" rIns="0" bIns="0" anchor="t" anchorCtr="0">
            <a:noAutofit/>
          </a:bodyPr>
          <a:lstStyle>
            <a:lvl1pPr marL="457200" lvl="0" indent="-279400" rtl="0">
              <a:lnSpc>
                <a:spcPct val="100000"/>
              </a:lnSpc>
              <a:spcBef>
                <a:spcPts val="0"/>
              </a:spcBef>
              <a:spcAft>
                <a:spcPts val="0"/>
              </a:spcAft>
              <a:buSzPts val="800"/>
              <a:buFont typeface="Nunito Light"/>
              <a:buChar char="■"/>
              <a:defRPr/>
            </a:lvl1pPr>
            <a:lvl2pPr marL="914400" lvl="1" indent="-304800" rtl="0">
              <a:spcBef>
                <a:spcPts val="160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849" name="Google Shape;1849;p22"/>
          <p:cNvSpPr txBox="1">
            <a:spLocks noGrp="1"/>
          </p:cNvSpPr>
          <p:nvPr>
            <p:ph type="body" idx="2"/>
          </p:nvPr>
        </p:nvSpPr>
        <p:spPr>
          <a:xfrm>
            <a:off x="4882150" y="1195450"/>
            <a:ext cx="3435000" cy="3314100"/>
          </a:xfrm>
          <a:prstGeom prst="rect">
            <a:avLst/>
          </a:prstGeom>
        </p:spPr>
        <p:txBody>
          <a:bodyPr spcFirstLastPara="1" wrap="square" lIns="0" tIns="0" rIns="0" bIns="0" anchor="ctr" anchorCtr="0">
            <a:noAutofit/>
          </a:bodyPr>
          <a:lstStyle>
            <a:lvl1pPr marL="457200" lvl="0" indent="-279400" rtl="0">
              <a:lnSpc>
                <a:spcPct val="100000"/>
              </a:lnSpc>
              <a:spcBef>
                <a:spcPts val="300"/>
              </a:spcBef>
              <a:spcAft>
                <a:spcPts val="0"/>
              </a:spcAft>
              <a:buSzPts val="800"/>
              <a:buFont typeface="Nunito Light"/>
              <a:buChar char="■"/>
              <a:defRPr/>
            </a:lvl1pPr>
            <a:lvl2pPr marL="914400" lvl="1" indent="-304800" rtl="0">
              <a:spcBef>
                <a:spcPts val="0"/>
              </a:spcBef>
              <a:spcAft>
                <a:spcPts val="0"/>
              </a:spcAft>
              <a:buSzPts val="1200"/>
              <a:buFont typeface="Nunito Light"/>
              <a:buChar char="◂"/>
              <a:defRPr/>
            </a:lvl2pPr>
            <a:lvl3pPr marL="1371600" lvl="2" indent="-304800" rtl="0">
              <a:spcBef>
                <a:spcPts val="1600"/>
              </a:spcBef>
              <a:spcAft>
                <a:spcPts val="0"/>
              </a:spcAft>
              <a:buSzPts val="1200"/>
              <a:buFont typeface="Nunito Light"/>
              <a:buChar char="◂"/>
              <a:defRPr/>
            </a:lvl3pPr>
            <a:lvl4pPr marL="1828800" lvl="3" indent="-304800" rtl="0">
              <a:spcBef>
                <a:spcPts val="1600"/>
              </a:spcBef>
              <a:spcAft>
                <a:spcPts val="0"/>
              </a:spcAft>
              <a:buSzPts val="1200"/>
              <a:buFont typeface="Nunito Light"/>
              <a:buChar char="◂"/>
              <a:defRPr/>
            </a:lvl4pPr>
            <a:lvl5pPr marL="2286000" lvl="4" indent="-304800" rtl="0">
              <a:spcBef>
                <a:spcPts val="1600"/>
              </a:spcBef>
              <a:spcAft>
                <a:spcPts val="0"/>
              </a:spcAft>
              <a:buSzPts val="1200"/>
              <a:buFont typeface="Nunito Light"/>
              <a:buChar char="○"/>
              <a:defRPr/>
            </a:lvl5pPr>
            <a:lvl6pPr marL="2743200" lvl="5" indent="-304800" rtl="0">
              <a:spcBef>
                <a:spcPts val="1600"/>
              </a:spcBef>
              <a:spcAft>
                <a:spcPts val="0"/>
              </a:spcAft>
              <a:buSzPts val="1200"/>
              <a:buFont typeface="Nunito Light"/>
              <a:buChar char="■"/>
              <a:defRPr/>
            </a:lvl6pPr>
            <a:lvl7pPr marL="3200400" lvl="6" indent="-304800" rtl="0">
              <a:spcBef>
                <a:spcPts val="1600"/>
              </a:spcBef>
              <a:spcAft>
                <a:spcPts val="0"/>
              </a:spcAft>
              <a:buSzPts val="1200"/>
              <a:buFont typeface="Nunito Light"/>
              <a:buChar char="●"/>
              <a:defRPr/>
            </a:lvl7pPr>
            <a:lvl8pPr marL="3657600" lvl="7" indent="-304800" rtl="0">
              <a:spcBef>
                <a:spcPts val="1600"/>
              </a:spcBef>
              <a:spcAft>
                <a:spcPts val="0"/>
              </a:spcAft>
              <a:buSzPts val="1200"/>
              <a:buFont typeface="Nunito Light"/>
              <a:buChar char="○"/>
              <a:defRPr/>
            </a:lvl8pPr>
            <a:lvl9pPr marL="4114800" lvl="8" indent="-304800" rtl="0">
              <a:spcBef>
                <a:spcPts val="1600"/>
              </a:spcBef>
              <a:spcAft>
                <a:spcPts val="1600"/>
              </a:spcAft>
              <a:buSzPts val="1200"/>
              <a:buFont typeface="Nunito Light"/>
              <a:buChar char="■"/>
              <a:defRPr/>
            </a:lvl9pPr>
          </a:lstStyle>
          <a:p>
            <a:endParaRPr/>
          </a:p>
        </p:txBody>
      </p:sp>
      <p:sp>
        <p:nvSpPr>
          <p:cNvPr id="1850" name="Google Shape;1850;p22"/>
          <p:cNvSpPr txBox="1">
            <a:spLocks noGrp="1"/>
          </p:cNvSpPr>
          <p:nvPr>
            <p:ph type="ctrTitle"/>
          </p:nvPr>
        </p:nvSpPr>
        <p:spPr>
          <a:xfrm>
            <a:off x="1935550" y="359450"/>
            <a:ext cx="5273100" cy="969000"/>
          </a:xfrm>
          <a:prstGeom prst="rect">
            <a:avLst/>
          </a:prstGeom>
        </p:spPr>
        <p:txBody>
          <a:bodyPr spcFirstLastPara="1" wrap="square" lIns="0" tIns="0" rIns="0" bIns="0" anchor="t" anchorCtr="0">
            <a:noAutofit/>
          </a:bodyPr>
          <a:lstStyle>
            <a:lvl1pPr lvl="0" algn="ctr" rtl="0">
              <a:spcBef>
                <a:spcPts val="0"/>
              </a:spcBef>
              <a:spcAft>
                <a:spcPts val="0"/>
              </a:spcAft>
              <a:buSzPts val="2400"/>
              <a:buNone/>
              <a:defRPr sz="3000" b="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9"/>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9"/>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9"/>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9"/>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9"/>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9"/>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9"/>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9"/>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9"/>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9"/>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9"/>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9"/>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9"/>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9"/>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9"/>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9"/>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9"/>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9"/>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9"/>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9"/>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4" name="Google Shape;664;p9"/>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665" name="Google Shape;665;p9"/>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9"/>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9"/>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9"/>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9"/>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9"/>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9"/>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9"/>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9"/>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9"/>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9"/>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9"/>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9"/>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9"/>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9"/>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9"/>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9"/>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9"/>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9"/>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9"/>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9"/>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9"/>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9"/>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9"/>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9"/>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9"/>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9"/>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9"/>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9"/>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9"/>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9"/>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9"/>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9"/>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08" name="Google Shape;708;p9"/>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709" name="Google Shape;709;p9"/>
          <p:cNvSpPr txBox="1">
            <a:spLocks noGrp="1"/>
          </p:cNvSpPr>
          <p:nvPr>
            <p:ph type="subTitle" idx="1"/>
          </p:nvPr>
        </p:nvSpPr>
        <p:spPr>
          <a:xfrm>
            <a:off x="2549400" y="3230175"/>
            <a:ext cx="4045200" cy="7005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710" name="Google Shape;710;p9"/>
          <p:cNvSpPr txBox="1">
            <a:spLocks noGrp="1"/>
          </p:cNvSpPr>
          <p:nvPr>
            <p:ph type="title" idx="2" hasCustomPrompt="1"/>
          </p:nvPr>
        </p:nvSpPr>
        <p:spPr>
          <a:xfrm>
            <a:off x="3647325" y="1212825"/>
            <a:ext cx="1926600" cy="754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7200">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21.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3"/>
          <p:cNvSpPr txBox="1">
            <a:spLocks noGrp="1"/>
          </p:cNvSpPr>
          <p:nvPr>
            <p:ph type="ctrTitle"/>
          </p:nvPr>
        </p:nvSpPr>
        <p:spPr>
          <a:xfrm>
            <a:off x="632100" y="2034650"/>
            <a:ext cx="77919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solidFill>
                  <a:schemeClr val="dk2"/>
                </a:solidFill>
              </a:rPr>
              <a:t>Perceptron simple y multicapa</a:t>
            </a:r>
            <a:endParaRPr>
              <a:solidFill>
                <a:schemeClr val="dk2"/>
              </a:solidFill>
            </a:endParaRPr>
          </a:p>
        </p:txBody>
      </p:sp>
      <p:grpSp>
        <p:nvGrpSpPr>
          <p:cNvPr id="1856" name="Google Shape;1856;p23"/>
          <p:cNvGrpSpPr/>
          <p:nvPr/>
        </p:nvGrpSpPr>
        <p:grpSpPr>
          <a:xfrm>
            <a:off x="-223784" y="-6"/>
            <a:ext cx="2284525" cy="985488"/>
            <a:chOff x="-223784" y="-6"/>
            <a:chExt cx="2284525" cy="985488"/>
          </a:xfrm>
        </p:grpSpPr>
        <p:sp>
          <p:nvSpPr>
            <p:cNvPr id="1857" name="Google Shape;1857;p23"/>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3"/>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3"/>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3"/>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3"/>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3"/>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3"/>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3"/>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5" name="Google Shape;1865;p23"/>
          <p:cNvGrpSpPr/>
          <p:nvPr/>
        </p:nvGrpSpPr>
        <p:grpSpPr>
          <a:xfrm>
            <a:off x="5876365" y="118125"/>
            <a:ext cx="3316597" cy="2830576"/>
            <a:chOff x="5876365" y="118125"/>
            <a:chExt cx="3316597" cy="2830576"/>
          </a:xfrm>
        </p:grpSpPr>
        <p:sp>
          <p:nvSpPr>
            <p:cNvPr id="1866" name="Google Shape;1866;p23"/>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3"/>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3"/>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3"/>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3"/>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3"/>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69"/>
        <p:cNvGrpSpPr/>
        <p:nvPr/>
      </p:nvGrpSpPr>
      <p:grpSpPr>
        <a:xfrm>
          <a:off x="0" y="0"/>
          <a:ext cx="0" cy="0"/>
          <a:chOff x="0" y="0"/>
          <a:chExt cx="0" cy="0"/>
        </a:xfrm>
      </p:grpSpPr>
      <p:sp>
        <p:nvSpPr>
          <p:cNvPr id="1970" name="Google Shape;1970;p3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OR</a:t>
            </a:r>
            <a:endParaRPr/>
          </a:p>
        </p:txBody>
      </p:sp>
      <p:sp>
        <p:nvSpPr>
          <p:cNvPr id="1971" name="Google Shape;1971;p32"/>
          <p:cNvSpPr txBox="1"/>
          <p:nvPr/>
        </p:nvSpPr>
        <p:spPr>
          <a:xfrm flipH="1">
            <a:off x="4391700" y="38533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3</a:t>
            </a:r>
            <a:endParaRPr sz="1200">
              <a:solidFill>
                <a:schemeClr val="dk1"/>
              </a:solidFill>
              <a:latin typeface="Roboto"/>
              <a:ea typeface="Roboto"/>
              <a:cs typeface="Roboto"/>
              <a:sym typeface="Roboto"/>
            </a:endParaRPr>
          </a:p>
        </p:txBody>
      </p:sp>
      <p:sp>
        <p:nvSpPr>
          <p:cNvPr id="1972" name="Google Shape;1972;p32"/>
          <p:cNvSpPr txBox="1"/>
          <p:nvPr/>
        </p:nvSpPr>
        <p:spPr>
          <a:xfrm>
            <a:off x="720000" y="1683013"/>
            <a:ext cx="24513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a:solidFill>
                  <a:schemeClr val="dk2"/>
                </a:solidFill>
                <a:latin typeface="Bebas Neue"/>
                <a:ea typeface="Bebas Neue"/>
                <a:cs typeface="Bebas Neue"/>
                <a:sym typeface="Bebas Neue"/>
              </a:rPr>
              <a:t>Ocurre lo mismo</a:t>
            </a:r>
            <a:endParaRPr sz="3000">
              <a:solidFill>
                <a:schemeClr val="dk2"/>
              </a:solidFill>
              <a:latin typeface="Bebas Neue"/>
              <a:ea typeface="Bebas Neue"/>
              <a:cs typeface="Bebas Neue"/>
              <a:sym typeface="Bebas Neue"/>
            </a:endParaRPr>
          </a:p>
        </p:txBody>
      </p:sp>
      <p:sp>
        <p:nvSpPr>
          <p:cNvPr id="1973" name="Google Shape;1973;p32"/>
          <p:cNvSpPr txBox="1"/>
          <p:nvPr/>
        </p:nvSpPr>
        <p:spPr>
          <a:xfrm>
            <a:off x="720000" y="2456011"/>
            <a:ext cx="2451300" cy="4584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En este problema también es fácil encontrar una recta que separe los dos grupos</a:t>
            </a:r>
            <a:endParaRPr sz="1600">
              <a:solidFill>
                <a:schemeClr val="dk1"/>
              </a:solidFill>
              <a:latin typeface="Roboto"/>
              <a:ea typeface="Roboto"/>
              <a:cs typeface="Roboto"/>
              <a:sym typeface="Roboto"/>
            </a:endParaRPr>
          </a:p>
        </p:txBody>
      </p:sp>
      <p:pic>
        <p:nvPicPr>
          <p:cNvPr id="1974" name="Google Shape;1974;p32"/>
          <p:cNvPicPr preferRelativeResize="0"/>
          <p:nvPr/>
        </p:nvPicPr>
        <p:blipFill>
          <a:blip r:embed="rId3">
            <a:alphaModFix amt="81000"/>
          </a:blip>
          <a:stretch>
            <a:fillRect/>
          </a:stretch>
        </p:blipFill>
        <p:spPr>
          <a:xfrm>
            <a:off x="3995738" y="1543050"/>
            <a:ext cx="4657725" cy="2362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3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pic>
        <p:nvPicPr>
          <p:cNvPr id="1980" name="Google Shape;1980;p33"/>
          <p:cNvPicPr preferRelativeResize="0"/>
          <p:nvPr/>
        </p:nvPicPr>
        <p:blipFill>
          <a:blip r:embed="rId3">
            <a:alphaModFix amt="80000"/>
          </a:blip>
          <a:stretch>
            <a:fillRect/>
          </a:stretch>
        </p:blipFill>
        <p:spPr>
          <a:xfrm>
            <a:off x="1564950" y="1191025"/>
            <a:ext cx="6310400" cy="3549600"/>
          </a:xfrm>
          <a:prstGeom prst="rect">
            <a:avLst/>
          </a:prstGeom>
          <a:noFill/>
          <a:ln>
            <a:noFill/>
          </a:ln>
        </p:spPr>
      </p:pic>
      <p:pic>
        <p:nvPicPr>
          <p:cNvPr id="1981" name="Google Shape;1981;p33"/>
          <p:cNvPicPr preferRelativeResize="0"/>
          <p:nvPr/>
        </p:nvPicPr>
        <p:blipFill>
          <a:blip r:embed="rId4">
            <a:alphaModFix/>
          </a:blip>
          <a:stretch>
            <a:fillRect/>
          </a:stretch>
        </p:blipFill>
        <p:spPr>
          <a:xfrm>
            <a:off x="215500" y="230725"/>
            <a:ext cx="894700" cy="1021150"/>
          </a:xfrm>
          <a:prstGeom prst="rect">
            <a:avLst/>
          </a:prstGeom>
          <a:noFill/>
          <a:ln>
            <a:noFill/>
          </a:ln>
        </p:spPr>
      </p:pic>
      <p:sp>
        <p:nvSpPr>
          <p:cNvPr id="1982" name="Google Shape;1982;p33"/>
          <p:cNvSpPr txBox="1"/>
          <p:nvPr/>
        </p:nvSpPr>
        <p:spPr>
          <a:xfrm flipH="1">
            <a:off x="2694900" y="47244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4</a:t>
            </a:r>
            <a:endParaRPr sz="1200">
              <a:solidFill>
                <a:schemeClr val="dk1"/>
              </a:solidFill>
              <a:latin typeface="Roboto"/>
              <a:ea typeface="Roboto"/>
              <a:cs typeface="Roboto"/>
              <a:sym typeface="Roboto"/>
            </a:endParaRPr>
          </a:p>
        </p:txBody>
      </p:sp>
      <p:sp>
        <p:nvSpPr>
          <p:cNvPr id="1983" name="Google Shape;1983;p33"/>
          <p:cNvSpPr/>
          <p:nvPr/>
        </p:nvSpPr>
        <p:spPr>
          <a:xfrm>
            <a:off x="1510275" y="1145125"/>
            <a:ext cx="1051800" cy="36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3"/>
          <p:cNvSpPr/>
          <p:nvPr/>
        </p:nvSpPr>
        <p:spPr>
          <a:xfrm>
            <a:off x="6882675" y="1145125"/>
            <a:ext cx="1082700" cy="36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XOR</a:t>
            </a:r>
            <a:endParaRPr/>
          </a:p>
        </p:txBody>
      </p:sp>
      <p:sp>
        <p:nvSpPr>
          <p:cNvPr id="1990" name="Google Shape;1990;p34"/>
          <p:cNvSpPr txBox="1"/>
          <p:nvPr/>
        </p:nvSpPr>
        <p:spPr>
          <a:xfrm flipH="1">
            <a:off x="4391700" y="38533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5</a:t>
            </a:r>
            <a:endParaRPr sz="1200">
              <a:solidFill>
                <a:schemeClr val="dk1"/>
              </a:solidFill>
              <a:latin typeface="Roboto"/>
              <a:ea typeface="Roboto"/>
              <a:cs typeface="Roboto"/>
              <a:sym typeface="Roboto"/>
            </a:endParaRPr>
          </a:p>
        </p:txBody>
      </p:sp>
      <p:sp>
        <p:nvSpPr>
          <p:cNvPr id="1991" name="Google Shape;1991;p34"/>
          <p:cNvSpPr txBox="1"/>
          <p:nvPr/>
        </p:nvSpPr>
        <p:spPr>
          <a:xfrm>
            <a:off x="720000" y="1683025"/>
            <a:ext cx="28260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a:solidFill>
                  <a:schemeClr val="dk2"/>
                </a:solidFill>
                <a:latin typeface="Bebas Neue"/>
                <a:ea typeface="Bebas Neue"/>
                <a:cs typeface="Bebas Neue"/>
                <a:sym typeface="Bebas Neue"/>
              </a:rPr>
              <a:t>El problema con XOR</a:t>
            </a:r>
            <a:endParaRPr sz="3000">
              <a:solidFill>
                <a:schemeClr val="dk2"/>
              </a:solidFill>
              <a:latin typeface="Bebas Neue"/>
              <a:ea typeface="Bebas Neue"/>
              <a:cs typeface="Bebas Neue"/>
              <a:sym typeface="Bebas Neue"/>
            </a:endParaRPr>
          </a:p>
        </p:txBody>
      </p:sp>
      <p:sp>
        <p:nvSpPr>
          <p:cNvPr id="1992" name="Google Shape;1992;p34"/>
          <p:cNvSpPr txBox="1"/>
          <p:nvPr/>
        </p:nvSpPr>
        <p:spPr>
          <a:xfrm>
            <a:off x="720000" y="2171425"/>
            <a:ext cx="2632500" cy="15219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En este caso podemos observar que es imposible encontrar una recta que separe los dos grupos. El problema no es linealmente separable.</a:t>
            </a:r>
            <a:endParaRPr sz="1600">
              <a:solidFill>
                <a:schemeClr val="dk1"/>
              </a:solidFill>
              <a:latin typeface="Roboto"/>
              <a:ea typeface="Roboto"/>
              <a:cs typeface="Roboto"/>
              <a:sym typeface="Roboto"/>
            </a:endParaRPr>
          </a:p>
        </p:txBody>
      </p:sp>
      <p:pic>
        <p:nvPicPr>
          <p:cNvPr id="1993" name="Google Shape;1993;p34"/>
          <p:cNvPicPr preferRelativeResize="0"/>
          <p:nvPr/>
        </p:nvPicPr>
        <p:blipFill>
          <a:blip r:embed="rId3">
            <a:alphaModFix amt="80000"/>
          </a:blip>
          <a:stretch>
            <a:fillRect/>
          </a:stretch>
        </p:blipFill>
        <p:spPr>
          <a:xfrm>
            <a:off x="4154825" y="1485050"/>
            <a:ext cx="4505325" cy="240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97"/>
        <p:cNvGrpSpPr/>
        <p:nvPr/>
      </p:nvGrpSpPr>
      <p:grpSpPr>
        <a:xfrm>
          <a:off x="0" y="0"/>
          <a:ext cx="0" cy="0"/>
          <a:chOff x="0" y="0"/>
          <a:chExt cx="0" cy="0"/>
        </a:xfrm>
      </p:grpSpPr>
      <p:sp>
        <p:nvSpPr>
          <p:cNvPr id="1998" name="Google Shape;1998;p3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pic>
        <p:nvPicPr>
          <p:cNvPr id="1999" name="Google Shape;1999;p35"/>
          <p:cNvPicPr preferRelativeResize="0"/>
          <p:nvPr/>
        </p:nvPicPr>
        <p:blipFill>
          <a:blip r:embed="rId3">
            <a:alphaModFix/>
          </a:blip>
          <a:stretch>
            <a:fillRect/>
          </a:stretch>
        </p:blipFill>
        <p:spPr>
          <a:xfrm>
            <a:off x="139300" y="217575"/>
            <a:ext cx="1279749" cy="1031375"/>
          </a:xfrm>
          <a:prstGeom prst="rect">
            <a:avLst/>
          </a:prstGeom>
          <a:noFill/>
          <a:ln>
            <a:noFill/>
          </a:ln>
        </p:spPr>
      </p:pic>
      <p:pic>
        <p:nvPicPr>
          <p:cNvPr id="2000" name="Google Shape;2000;p35"/>
          <p:cNvPicPr preferRelativeResize="0"/>
          <p:nvPr/>
        </p:nvPicPr>
        <p:blipFill/>
        <p:spPr>
          <a:xfrm>
            <a:off x="1579500" y="1108500"/>
            <a:ext cx="6361574" cy="3578400"/>
          </a:xfrm>
          <a:prstGeom prst="rect">
            <a:avLst/>
          </a:prstGeom>
          <a:noFill/>
          <a:ln>
            <a:noFill/>
          </a:ln>
        </p:spPr>
      </p:pic>
      <p:sp>
        <p:nvSpPr>
          <p:cNvPr id="2001" name="Google Shape;2001;p35"/>
          <p:cNvSpPr txBox="1"/>
          <p:nvPr/>
        </p:nvSpPr>
        <p:spPr>
          <a:xfrm flipH="1">
            <a:off x="2708025" y="468690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6</a:t>
            </a:r>
            <a:endParaRPr sz="1200">
              <a:solidFill>
                <a:schemeClr val="dk1"/>
              </a:solidFill>
              <a:latin typeface="Roboto"/>
              <a:ea typeface="Roboto"/>
              <a:cs typeface="Roboto"/>
              <a:sym typeface="Roboto"/>
            </a:endParaRPr>
          </a:p>
        </p:txBody>
      </p:sp>
      <p:sp>
        <p:nvSpPr>
          <p:cNvPr id="2002" name="Google Shape;2002;p35"/>
          <p:cNvSpPr/>
          <p:nvPr/>
        </p:nvSpPr>
        <p:spPr>
          <a:xfrm>
            <a:off x="1503300" y="1059600"/>
            <a:ext cx="1051800" cy="36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5"/>
          <p:cNvSpPr/>
          <p:nvPr/>
        </p:nvSpPr>
        <p:spPr>
          <a:xfrm>
            <a:off x="6953900" y="1059600"/>
            <a:ext cx="1051800" cy="3676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Imagen 4">
            <a:extLst>
              <a:ext uri="{FF2B5EF4-FFF2-40B4-BE49-F238E27FC236}">
                <a16:creationId xmlns:a16="http://schemas.microsoft.com/office/drawing/2014/main" id="{7E153C7F-79CC-485D-8BA3-43522AFFA383}"/>
              </a:ext>
            </a:extLst>
          </p:cNvPr>
          <p:cNvPicPr>
            <a:picLocks noChangeAspect="1"/>
          </p:cNvPicPr>
          <p:nvPr/>
        </p:nvPicPr>
        <p:blipFill>
          <a:blip r:embed="rId4"/>
          <a:stretch>
            <a:fillRect/>
          </a:stretch>
        </p:blipFill>
        <p:spPr>
          <a:xfrm>
            <a:off x="2555099" y="1108493"/>
            <a:ext cx="4381865" cy="357313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7"/>
        <p:cNvGrpSpPr/>
        <p:nvPr/>
      </p:nvGrpSpPr>
      <p:grpSpPr>
        <a:xfrm>
          <a:off x="0" y="0"/>
          <a:ext cx="0" cy="0"/>
          <a:chOff x="0" y="0"/>
          <a:chExt cx="0" cy="0"/>
        </a:xfrm>
      </p:grpSpPr>
      <p:sp>
        <p:nvSpPr>
          <p:cNvPr id="2008" name="Google Shape;2008;p36"/>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Ejercicio 2</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2"/>
        <p:cNvGrpSpPr/>
        <p:nvPr/>
      </p:nvGrpSpPr>
      <p:grpSpPr>
        <a:xfrm>
          <a:off x="0" y="0"/>
          <a:ext cx="0" cy="0"/>
          <a:chOff x="0" y="0"/>
          <a:chExt cx="0" cy="0"/>
        </a:xfrm>
      </p:grpSpPr>
      <p:sp>
        <p:nvSpPr>
          <p:cNvPr id="2013" name="Google Shape;2013;p37"/>
          <p:cNvSpPr txBox="1">
            <a:spLocks noGrp="1"/>
          </p:cNvSpPr>
          <p:nvPr>
            <p:ph type="title"/>
          </p:nvPr>
        </p:nvSpPr>
        <p:spPr>
          <a:xfrm>
            <a:off x="453175" y="461875"/>
            <a:ext cx="8112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Función de activación Lineal</a:t>
            </a:r>
            <a:endParaRPr/>
          </a:p>
        </p:txBody>
      </p:sp>
      <p:pic>
        <p:nvPicPr>
          <p:cNvPr id="2014" name="Google Shape;2014;p37"/>
          <p:cNvPicPr preferRelativeResize="0"/>
          <p:nvPr/>
        </p:nvPicPr>
        <p:blipFill>
          <a:blip r:embed="rId3">
            <a:alphaModFix/>
          </a:blip>
          <a:stretch>
            <a:fillRect/>
          </a:stretch>
        </p:blipFill>
        <p:spPr>
          <a:xfrm>
            <a:off x="2425850" y="1124175"/>
            <a:ext cx="4422700" cy="3444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18"/>
        <p:cNvGrpSpPr/>
        <p:nvPr/>
      </p:nvGrpSpPr>
      <p:grpSpPr>
        <a:xfrm>
          <a:off x="0" y="0"/>
          <a:ext cx="0" cy="0"/>
          <a:chOff x="0" y="0"/>
          <a:chExt cx="0" cy="0"/>
        </a:xfrm>
      </p:grpSpPr>
      <p:sp>
        <p:nvSpPr>
          <p:cNvPr id="2019" name="Google Shape;2019;p38"/>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Perceptrón simple lineal</a:t>
            </a:r>
            <a:endParaRPr/>
          </a:p>
        </p:txBody>
      </p:sp>
      <p:sp>
        <p:nvSpPr>
          <p:cNvPr id="2020" name="Google Shape;2020;p38"/>
          <p:cNvSpPr txBox="1">
            <a:spLocks noGrp="1"/>
          </p:cNvSpPr>
          <p:nvPr>
            <p:ph type="subTitle" idx="4294967295"/>
          </p:nvPr>
        </p:nvSpPr>
        <p:spPr>
          <a:xfrm>
            <a:off x="2720425" y="1161550"/>
            <a:ext cx="4775400" cy="700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Análisis de la capacidad de aprendizaje</a:t>
            </a:r>
            <a:endParaRPr/>
          </a:p>
        </p:txBody>
      </p:sp>
      <p:pic>
        <p:nvPicPr>
          <p:cNvPr id="2021" name="Google Shape;2021;p38"/>
          <p:cNvPicPr preferRelativeResize="0"/>
          <p:nvPr/>
        </p:nvPicPr>
        <p:blipFill>
          <a:blip r:embed="rId3">
            <a:alphaModFix/>
          </a:blip>
          <a:stretch>
            <a:fillRect/>
          </a:stretch>
        </p:blipFill>
        <p:spPr>
          <a:xfrm>
            <a:off x="133825" y="176150"/>
            <a:ext cx="1248593" cy="1073550"/>
          </a:xfrm>
          <a:prstGeom prst="rect">
            <a:avLst/>
          </a:prstGeom>
          <a:noFill/>
          <a:ln>
            <a:noFill/>
          </a:ln>
        </p:spPr>
      </p:pic>
      <p:pic>
        <p:nvPicPr>
          <p:cNvPr id="2022" name="Google Shape;2022;p38"/>
          <p:cNvPicPr preferRelativeResize="0"/>
          <p:nvPr/>
        </p:nvPicPr>
        <p:blipFill/>
        <p:spPr>
          <a:xfrm>
            <a:off x="3075975" y="1505599"/>
            <a:ext cx="5836176" cy="3282851"/>
          </a:xfrm>
          <a:prstGeom prst="rect">
            <a:avLst/>
          </a:prstGeom>
          <a:noFill/>
          <a:ln>
            <a:noFill/>
          </a:ln>
        </p:spPr>
      </p:pic>
      <p:graphicFrame>
        <p:nvGraphicFramePr>
          <p:cNvPr id="2023" name="Google Shape;2023;p38"/>
          <p:cNvGraphicFramePr/>
          <p:nvPr/>
        </p:nvGraphicFramePr>
        <p:xfrm>
          <a:off x="165850" y="1885950"/>
          <a:ext cx="2738700" cy="1073550"/>
        </p:xfrm>
        <a:graphic>
          <a:graphicData uri="http://schemas.openxmlformats.org/drawingml/2006/table">
            <a:tbl>
              <a:tblPr>
                <a:noFill/>
                <a:tableStyleId>{59D08CBA-569B-4486-96EF-74AE727E88AF}</a:tableStyleId>
              </a:tblPr>
              <a:tblGrid>
                <a:gridCol w="1369350">
                  <a:extLst>
                    <a:ext uri="{9D8B030D-6E8A-4147-A177-3AD203B41FA5}">
                      <a16:colId xmlns:a16="http://schemas.microsoft.com/office/drawing/2014/main" val="20000"/>
                    </a:ext>
                  </a:extLst>
                </a:gridCol>
                <a:gridCol w="1369350">
                  <a:extLst>
                    <a:ext uri="{9D8B030D-6E8A-4147-A177-3AD203B41FA5}">
                      <a16:colId xmlns:a16="http://schemas.microsoft.com/office/drawing/2014/main" val="20001"/>
                    </a:ext>
                  </a:extLst>
                </a:gridCol>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Mean Error</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0.01586984</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24" name="Google Shape;2024;p38"/>
          <p:cNvSpPr txBox="1"/>
          <p:nvPr/>
        </p:nvSpPr>
        <p:spPr>
          <a:xfrm flipH="1">
            <a:off x="4136250" y="47884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7</a:t>
            </a:r>
            <a:endParaRPr sz="1200">
              <a:solidFill>
                <a:schemeClr val="dk1"/>
              </a:solidFill>
              <a:latin typeface="Roboto"/>
              <a:ea typeface="Roboto"/>
              <a:cs typeface="Roboto"/>
              <a:sym typeface="Roboto"/>
            </a:endParaRPr>
          </a:p>
        </p:txBody>
      </p:sp>
      <p:sp>
        <p:nvSpPr>
          <p:cNvPr id="2025" name="Google Shape;2025;p38"/>
          <p:cNvSpPr/>
          <p:nvPr/>
        </p:nvSpPr>
        <p:spPr>
          <a:xfrm>
            <a:off x="7896550" y="1423525"/>
            <a:ext cx="10650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8"/>
          <p:cNvSpPr/>
          <p:nvPr/>
        </p:nvSpPr>
        <p:spPr>
          <a:xfrm>
            <a:off x="2978474" y="1423525"/>
            <a:ext cx="9846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Imagen 6">
            <a:extLst>
              <a:ext uri="{FF2B5EF4-FFF2-40B4-BE49-F238E27FC236}">
                <a16:creationId xmlns:a16="http://schemas.microsoft.com/office/drawing/2014/main" id="{798859C9-0AFD-4DCD-8BFE-182EC1E3D08C}"/>
              </a:ext>
            </a:extLst>
          </p:cNvPr>
          <p:cNvPicPr>
            <a:picLocks noChangeAspect="1"/>
          </p:cNvPicPr>
          <p:nvPr/>
        </p:nvPicPr>
        <p:blipFill>
          <a:blip r:embed="rId4"/>
          <a:stretch>
            <a:fillRect/>
          </a:stretch>
        </p:blipFill>
        <p:spPr>
          <a:xfrm>
            <a:off x="3945414" y="1505599"/>
            <a:ext cx="3951136" cy="327168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30"/>
        <p:cNvGrpSpPr/>
        <p:nvPr/>
      </p:nvGrpSpPr>
      <p:grpSpPr>
        <a:xfrm>
          <a:off x="0" y="0"/>
          <a:ext cx="0" cy="0"/>
          <a:chOff x="0" y="0"/>
          <a:chExt cx="0" cy="0"/>
        </a:xfrm>
      </p:grpSpPr>
      <p:sp>
        <p:nvSpPr>
          <p:cNvPr id="2031" name="Google Shape;2031;p39"/>
          <p:cNvSpPr txBox="1">
            <a:spLocks noGrp="1"/>
          </p:cNvSpPr>
          <p:nvPr>
            <p:ph type="title"/>
          </p:nvPr>
        </p:nvSpPr>
        <p:spPr>
          <a:xfrm>
            <a:off x="605575" y="461875"/>
            <a:ext cx="8112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Función de activación TanH</a:t>
            </a:r>
            <a:endParaRPr/>
          </a:p>
        </p:txBody>
      </p:sp>
      <p:pic>
        <p:nvPicPr>
          <p:cNvPr id="2032" name="Google Shape;2032;p39"/>
          <p:cNvPicPr preferRelativeResize="0"/>
          <p:nvPr/>
        </p:nvPicPr>
        <p:blipFill>
          <a:blip r:embed="rId3">
            <a:alphaModFix/>
          </a:blip>
          <a:stretch>
            <a:fillRect/>
          </a:stretch>
        </p:blipFill>
        <p:spPr>
          <a:xfrm>
            <a:off x="2723238" y="1199400"/>
            <a:ext cx="3876675" cy="301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4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Perceptrón simple NO lineal</a:t>
            </a:r>
            <a:endParaRPr/>
          </a:p>
        </p:txBody>
      </p:sp>
      <p:sp>
        <p:nvSpPr>
          <p:cNvPr id="2038" name="Google Shape;2038;p40"/>
          <p:cNvSpPr txBox="1">
            <a:spLocks noGrp="1"/>
          </p:cNvSpPr>
          <p:nvPr>
            <p:ph type="subTitle" idx="4294967295"/>
          </p:nvPr>
        </p:nvSpPr>
        <p:spPr>
          <a:xfrm>
            <a:off x="2644225" y="1085350"/>
            <a:ext cx="4775400" cy="700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Análisis de la capacidad de aprendizaje</a:t>
            </a:r>
            <a:endParaRPr/>
          </a:p>
        </p:txBody>
      </p:sp>
      <p:pic>
        <p:nvPicPr>
          <p:cNvPr id="2039" name="Google Shape;2039;p40"/>
          <p:cNvPicPr preferRelativeResize="0"/>
          <p:nvPr/>
        </p:nvPicPr>
        <p:blipFill>
          <a:blip r:embed="rId3">
            <a:alphaModFix/>
          </a:blip>
          <a:stretch>
            <a:fillRect/>
          </a:stretch>
        </p:blipFill>
        <p:spPr>
          <a:xfrm>
            <a:off x="164294" y="79200"/>
            <a:ext cx="984455" cy="821500"/>
          </a:xfrm>
          <a:prstGeom prst="rect">
            <a:avLst/>
          </a:prstGeom>
          <a:noFill/>
          <a:ln>
            <a:noFill/>
          </a:ln>
        </p:spPr>
      </p:pic>
      <p:pic>
        <p:nvPicPr>
          <p:cNvPr id="2040" name="Google Shape;2040;p40"/>
          <p:cNvPicPr preferRelativeResize="0"/>
          <p:nvPr/>
        </p:nvPicPr>
        <p:blipFill/>
        <p:spPr>
          <a:xfrm>
            <a:off x="3165750" y="1513627"/>
            <a:ext cx="5673450" cy="3191299"/>
          </a:xfrm>
          <a:prstGeom prst="rect">
            <a:avLst/>
          </a:prstGeom>
          <a:noFill/>
          <a:ln>
            <a:noFill/>
          </a:ln>
        </p:spPr>
      </p:pic>
      <p:graphicFrame>
        <p:nvGraphicFramePr>
          <p:cNvPr id="2041" name="Google Shape;2041;p40"/>
          <p:cNvGraphicFramePr/>
          <p:nvPr/>
        </p:nvGraphicFramePr>
        <p:xfrm>
          <a:off x="236600" y="2064050"/>
          <a:ext cx="2738700" cy="1073550"/>
        </p:xfrm>
        <a:graphic>
          <a:graphicData uri="http://schemas.openxmlformats.org/drawingml/2006/table">
            <a:tbl>
              <a:tblPr>
                <a:noFill/>
                <a:tableStyleId>{59D08CBA-569B-4486-96EF-74AE727E88AF}</a:tableStyleId>
              </a:tblPr>
              <a:tblGrid>
                <a:gridCol w="1369350">
                  <a:extLst>
                    <a:ext uri="{9D8B030D-6E8A-4147-A177-3AD203B41FA5}">
                      <a16:colId xmlns:a16="http://schemas.microsoft.com/office/drawing/2014/main" val="20000"/>
                    </a:ext>
                  </a:extLst>
                </a:gridCol>
                <a:gridCol w="1369350">
                  <a:extLst>
                    <a:ext uri="{9D8B030D-6E8A-4147-A177-3AD203B41FA5}">
                      <a16:colId xmlns:a16="http://schemas.microsoft.com/office/drawing/2014/main" val="20001"/>
                    </a:ext>
                  </a:extLst>
                </a:gridCol>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Mean Error</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0.00303132</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2042" name="Google Shape;2042;p40"/>
          <p:cNvSpPr txBox="1"/>
          <p:nvPr/>
        </p:nvSpPr>
        <p:spPr>
          <a:xfrm flipH="1">
            <a:off x="4046625" y="466380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8</a:t>
            </a:r>
            <a:endParaRPr sz="1200">
              <a:solidFill>
                <a:schemeClr val="dk1"/>
              </a:solidFill>
              <a:latin typeface="Roboto"/>
              <a:ea typeface="Roboto"/>
              <a:cs typeface="Roboto"/>
              <a:sym typeface="Roboto"/>
            </a:endParaRPr>
          </a:p>
        </p:txBody>
      </p:sp>
      <p:sp>
        <p:nvSpPr>
          <p:cNvPr id="2043" name="Google Shape;2043;p40"/>
          <p:cNvSpPr/>
          <p:nvPr/>
        </p:nvSpPr>
        <p:spPr>
          <a:xfrm>
            <a:off x="7896550" y="1423525"/>
            <a:ext cx="10650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40"/>
          <p:cNvSpPr/>
          <p:nvPr/>
        </p:nvSpPr>
        <p:spPr>
          <a:xfrm>
            <a:off x="3054674" y="1423525"/>
            <a:ext cx="9846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Imagen 9">
            <a:extLst>
              <a:ext uri="{FF2B5EF4-FFF2-40B4-BE49-F238E27FC236}">
                <a16:creationId xmlns:a16="http://schemas.microsoft.com/office/drawing/2014/main" id="{8BD495C1-F1DB-441A-BC98-BEC9E23076DD}"/>
              </a:ext>
            </a:extLst>
          </p:cNvPr>
          <p:cNvPicPr>
            <a:picLocks noChangeAspect="1"/>
          </p:cNvPicPr>
          <p:nvPr/>
        </p:nvPicPr>
        <p:blipFill>
          <a:blip r:embed="rId4"/>
          <a:stretch>
            <a:fillRect/>
          </a:stretch>
        </p:blipFill>
        <p:spPr>
          <a:xfrm>
            <a:off x="3945414" y="1505599"/>
            <a:ext cx="3951136" cy="32458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8"/>
        <p:cNvGrpSpPr/>
        <p:nvPr/>
      </p:nvGrpSpPr>
      <p:grpSpPr>
        <a:xfrm>
          <a:off x="0" y="0"/>
          <a:ext cx="0" cy="0"/>
          <a:chOff x="0" y="0"/>
          <a:chExt cx="0" cy="0"/>
        </a:xfrm>
      </p:grpSpPr>
      <p:sp>
        <p:nvSpPr>
          <p:cNvPr id="2049" name="Google Shape;2049;p41"/>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Perceptrón simple NO lineal</a:t>
            </a:r>
            <a:endParaRPr/>
          </a:p>
        </p:txBody>
      </p:sp>
      <p:sp>
        <p:nvSpPr>
          <p:cNvPr id="2050" name="Google Shape;2050;p41"/>
          <p:cNvSpPr txBox="1">
            <a:spLocks noGrp="1"/>
          </p:cNvSpPr>
          <p:nvPr>
            <p:ph type="subTitle" idx="4294967295"/>
          </p:nvPr>
        </p:nvSpPr>
        <p:spPr>
          <a:xfrm>
            <a:off x="1669575" y="1082800"/>
            <a:ext cx="6629700" cy="700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Análisis de capacidad de Generalización usando 0.7 para entrenar</a:t>
            </a:r>
            <a:endParaRPr/>
          </a:p>
        </p:txBody>
      </p:sp>
      <p:pic>
        <p:nvPicPr>
          <p:cNvPr id="2051" name="Google Shape;2051;p41"/>
          <p:cNvPicPr preferRelativeResize="0"/>
          <p:nvPr/>
        </p:nvPicPr>
        <p:blipFill>
          <a:blip r:embed="rId3">
            <a:alphaModFix/>
          </a:blip>
          <a:stretch>
            <a:fillRect/>
          </a:stretch>
        </p:blipFill>
        <p:spPr>
          <a:xfrm>
            <a:off x="196801" y="248850"/>
            <a:ext cx="1047759" cy="1027500"/>
          </a:xfrm>
          <a:prstGeom prst="rect">
            <a:avLst/>
          </a:prstGeom>
          <a:noFill/>
          <a:ln>
            <a:noFill/>
          </a:ln>
        </p:spPr>
      </p:pic>
      <p:pic>
        <p:nvPicPr>
          <p:cNvPr id="2052" name="Google Shape;2052;p41"/>
          <p:cNvPicPr preferRelativeResize="0"/>
          <p:nvPr/>
        </p:nvPicPr>
        <p:blipFill/>
        <p:spPr>
          <a:xfrm>
            <a:off x="3303087" y="1517300"/>
            <a:ext cx="5464499" cy="3073775"/>
          </a:xfrm>
          <a:prstGeom prst="rect">
            <a:avLst/>
          </a:prstGeom>
          <a:noFill/>
          <a:ln>
            <a:noFill/>
          </a:ln>
        </p:spPr>
      </p:pic>
      <p:graphicFrame>
        <p:nvGraphicFramePr>
          <p:cNvPr id="2053" name="Google Shape;2053;p41"/>
          <p:cNvGraphicFramePr/>
          <p:nvPr/>
        </p:nvGraphicFramePr>
        <p:xfrm>
          <a:off x="300213" y="1584450"/>
          <a:ext cx="2738700" cy="1610325"/>
        </p:xfrm>
        <a:graphic>
          <a:graphicData uri="http://schemas.openxmlformats.org/drawingml/2006/table">
            <a:tbl>
              <a:tblPr>
                <a:noFill/>
                <a:tableStyleId>{59D08CBA-569B-4486-96EF-74AE727E88AF}</a:tableStyleId>
              </a:tblPr>
              <a:tblGrid>
                <a:gridCol w="1369350">
                  <a:extLst>
                    <a:ext uri="{9D8B030D-6E8A-4147-A177-3AD203B41FA5}">
                      <a16:colId xmlns:a16="http://schemas.microsoft.com/office/drawing/2014/main" val="20000"/>
                    </a:ext>
                  </a:extLst>
                </a:gridCol>
                <a:gridCol w="1369350">
                  <a:extLst>
                    <a:ext uri="{9D8B030D-6E8A-4147-A177-3AD203B41FA5}">
                      <a16:colId xmlns:a16="http://schemas.microsoft.com/office/drawing/2014/main" val="20001"/>
                    </a:ext>
                  </a:extLst>
                </a:gridCol>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Mean Error</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0.00225363</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TESTING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0.00245728</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54" name="Google Shape;2054;p41"/>
          <p:cNvSpPr txBox="1"/>
          <p:nvPr/>
        </p:nvSpPr>
        <p:spPr>
          <a:xfrm flipH="1">
            <a:off x="4109400" y="4568882"/>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9</a:t>
            </a:r>
            <a:endParaRPr sz="1200">
              <a:solidFill>
                <a:schemeClr val="dk1"/>
              </a:solidFill>
              <a:latin typeface="Roboto"/>
              <a:ea typeface="Roboto"/>
              <a:cs typeface="Roboto"/>
              <a:sym typeface="Roboto"/>
            </a:endParaRPr>
          </a:p>
        </p:txBody>
      </p:sp>
      <p:sp>
        <p:nvSpPr>
          <p:cNvPr id="2055" name="Google Shape;2055;p41"/>
          <p:cNvSpPr/>
          <p:nvPr/>
        </p:nvSpPr>
        <p:spPr>
          <a:xfrm>
            <a:off x="7896550" y="1423525"/>
            <a:ext cx="10650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41"/>
          <p:cNvSpPr/>
          <p:nvPr/>
        </p:nvSpPr>
        <p:spPr>
          <a:xfrm>
            <a:off x="3130874" y="1423525"/>
            <a:ext cx="984600" cy="3451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Imagen 2">
            <a:extLst>
              <a:ext uri="{FF2B5EF4-FFF2-40B4-BE49-F238E27FC236}">
                <a16:creationId xmlns:a16="http://schemas.microsoft.com/office/drawing/2014/main" id="{9A12511B-7081-45DE-8A48-E5CE7B31AB0E}"/>
              </a:ext>
            </a:extLst>
          </p:cNvPr>
          <p:cNvPicPr>
            <a:picLocks noChangeAspect="1"/>
          </p:cNvPicPr>
          <p:nvPr/>
        </p:nvPicPr>
        <p:blipFill>
          <a:blip r:embed="rId4"/>
          <a:stretch>
            <a:fillRect/>
          </a:stretch>
        </p:blipFill>
        <p:spPr>
          <a:xfrm>
            <a:off x="4109400" y="1517300"/>
            <a:ext cx="3787150" cy="30517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5"/>
        <p:cNvGrpSpPr/>
        <p:nvPr/>
      </p:nvGrpSpPr>
      <p:grpSpPr>
        <a:xfrm>
          <a:off x="0" y="0"/>
          <a:ext cx="0" cy="0"/>
          <a:chOff x="0" y="0"/>
          <a:chExt cx="0" cy="0"/>
        </a:xfrm>
      </p:grpSpPr>
      <p:sp>
        <p:nvSpPr>
          <p:cNvPr id="1876" name="Google Shape;1876;p24"/>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Introducción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0"/>
        <p:cNvGrpSpPr/>
        <p:nvPr/>
      </p:nvGrpSpPr>
      <p:grpSpPr>
        <a:xfrm>
          <a:off x="0" y="0"/>
          <a:ext cx="0" cy="0"/>
          <a:chOff x="0" y="0"/>
          <a:chExt cx="0" cy="0"/>
        </a:xfrm>
      </p:grpSpPr>
      <p:sp>
        <p:nvSpPr>
          <p:cNvPr id="2061" name="Google Shape;2061;p4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Utilización del momentum</a:t>
            </a:r>
            <a:endParaRPr/>
          </a:p>
        </p:txBody>
      </p:sp>
      <p:pic>
        <p:nvPicPr>
          <p:cNvPr id="2062" name="Google Shape;2062;p42"/>
          <p:cNvPicPr preferRelativeResize="0"/>
          <p:nvPr/>
        </p:nvPicPr>
        <p:blipFill>
          <a:blip r:embed="rId3">
            <a:alphaModFix amt="80000"/>
          </a:blip>
          <a:stretch>
            <a:fillRect/>
          </a:stretch>
        </p:blipFill>
        <p:spPr>
          <a:xfrm>
            <a:off x="232675" y="1329825"/>
            <a:ext cx="4263125" cy="3192260"/>
          </a:xfrm>
          <a:prstGeom prst="rect">
            <a:avLst/>
          </a:prstGeom>
          <a:noFill/>
          <a:ln>
            <a:noFill/>
          </a:ln>
        </p:spPr>
      </p:pic>
      <p:pic>
        <p:nvPicPr>
          <p:cNvPr id="2063" name="Google Shape;2063;p42"/>
          <p:cNvPicPr preferRelativeResize="0"/>
          <p:nvPr/>
        </p:nvPicPr>
        <p:blipFill>
          <a:blip r:embed="rId4">
            <a:alphaModFix amt="80000"/>
          </a:blip>
          <a:stretch>
            <a:fillRect/>
          </a:stretch>
        </p:blipFill>
        <p:spPr>
          <a:xfrm>
            <a:off x="4690200" y="1329825"/>
            <a:ext cx="4263125" cy="3186686"/>
          </a:xfrm>
          <a:prstGeom prst="rect">
            <a:avLst/>
          </a:prstGeom>
          <a:noFill/>
          <a:ln>
            <a:noFill/>
          </a:ln>
        </p:spPr>
      </p:pic>
      <p:sp>
        <p:nvSpPr>
          <p:cNvPr id="2064" name="Google Shape;2064;p42"/>
          <p:cNvSpPr txBox="1">
            <a:spLocks noGrp="1"/>
          </p:cNvSpPr>
          <p:nvPr>
            <p:ph type="subTitle" idx="4294967295"/>
          </p:nvPr>
        </p:nvSpPr>
        <p:spPr>
          <a:xfrm>
            <a:off x="678975" y="1006600"/>
            <a:ext cx="3245700" cy="268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a:t>Caso no lineal con sin momentum</a:t>
            </a:r>
            <a:endParaRPr/>
          </a:p>
        </p:txBody>
      </p:sp>
      <p:sp>
        <p:nvSpPr>
          <p:cNvPr id="2065" name="Google Shape;2065;p42"/>
          <p:cNvSpPr txBox="1">
            <a:spLocks noGrp="1"/>
          </p:cNvSpPr>
          <p:nvPr>
            <p:ph type="subTitle" idx="4294967295"/>
          </p:nvPr>
        </p:nvSpPr>
        <p:spPr>
          <a:xfrm>
            <a:off x="5174775" y="1006600"/>
            <a:ext cx="3245700" cy="268200"/>
          </a:xfrm>
          <a:prstGeom prst="rect">
            <a:avLst/>
          </a:prstGeom>
        </p:spPr>
        <p:txBody>
          <a:bodyPr spcFirstLastPara="1" wrap="square" lIns="0" tIns="0" rIns="0" bIns="0" anchor="t" anchorCtr="0">
            <a:noAutofit/>
          </a:bodyPr>
          <a:lstStyle/>
          <a:p>
            <a:pPr marL="0" lvl="0" indent="0" algn="ctr" rtl="0">
              <a:spcBef>
                <a:spcPts val="0"/>
              </a:spcBef>
              <a:spcAft>
                <a:spcPts val="1600"/>
              </a:spcAft>
              <a:buNone/>
            </a:pPr>
            <a:r>
              <a:rPr lang="en"/>
              <a:t>Caso no lineal con momentum</a:t>
            </a:r>
            <a:endParaRPr/>
          </a:p>
        </p:txBody>
      </p:sp>
      <p:sp>
        <p:nvSpPr>
          <p:cNvPr id="2066" name="Google Shape;2066;p42"/>
          <p:cNvSpPr txBox="1"/>
          <p:nvPr/>
        </p:nvSpPr>
        <p:spPr>
          <a:xfrm flipH="1">
            <a:off x="4947600" y="4492682"/>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11</a:t>
            </a:r>
            <a:endParaRPr sz="1200">
              <a:solidFill>
                <a:schemeClr val="dk1"/>
              </a:solidFill>
              <a:latin typeface="Roboto"/>
              <a:ea typeface="Roboto"/>
              <a:cs typeface="Roboto"/>
              <a:sym typeface="Roboto"/>
            </a:endParaRPr>
          </a:p>
        </p:txBody>
      </p:sp>
      <p:sp>
        <p:nvSpPr>
          <p:cNvPr id="2067" name="Google Shape;2067;p42"/>
          <p:cNvSpPr txBox="1"/>
          <p:nvPr/>
        </p:nvSpPr>
        <p:spPr>
          <a:xfrm flipH="1">
            <a:off x="375600" y="4492682"/>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10</a:t>
            </a:r>
            <a:endParaRPr sz="12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71"/>
        <p:cNvGrpSpPr/>
        <p:nvPr/>
      </p:nvGrpSpPr>
      <p:grpSpPr>
        <a:xfrm>
          <a:off x="0" y="0"/>
          <a:ext cx="0" cy="0"/>
          <a:chOff x="0" y="0"/>
          <a:chExt cx="0" cy="0"/>
        </a:xfrm>
      </p:grpSpPr>
      <p:sp>
        <p:nvSpPr>
          <p:cNvPr id="2072" name="Google Shape;2072;p4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VALIDACIÓN CRUZADA</a:t>
            </a:r>
            <a:endParaRPr/>
          </a:p>
        </p:txBody>
      </p:sp>
      <p:graphicFrame>
        <p:nvGraphicFramePr>
          <p:cNvPr id="2073" name="Google Shape;2073;p43"/>
          <p:cNvGraphicFramePr/>
          <p:nvPr/>
        </p:nvGraphicFramePr>
        <p:xfrm>
          <a:off x="693163" y="1456375"/>
          <a:ext cx="2790900" cy="3322130"/>
        </p:xfrm>
        <a:graphic>
          <a:graphicData uri="http://schemas.openxmlformats.org/drawingml/2006/table">
            <a:tbl>
              <a:tblPr>
                <a:noFill/>
                <a:tableStyleId>{59D08CBA-569B-4486-96EF-74AE727E88AF}</a:tableStyleId>
              </a:tblPr>
              <a:tblGrid>
                <a:gridCol w="697725">
                  <a:extLst>
                    <a:ext uri="{9D8B030D-6E8A-4147-A177-3AD203B41FA5}">
                      <a16:colId xmlns:a16="http://schemas.microsoft.com/office/drawing/2014/main" val="20000"/>
                    </a:ext>
                  </a:extLst>
                </a:gridCol>
                <a:gridCol w="697725">
                  <a:extLst>
                    <a:ext uri="{9D8B030D-6E8A-4147-A177-3AD203B41FA5}">
                      <a16:colId xmlns:a16="http://schemas.microsoft.com/office/drawing/2014/main" val="20001"/>
                    </a:ext>
                  </a:extLst>
                </a:gridCol>
                <a:gridCol w="697725">
                  <a:extLst>
                    <a:ext uri="{9D8B030D-6E8A-4147-A177-3AD203B41FA5}">
                      <a16:colId xmlns:a16="http://schemas.microsoft.com/office/drawing/2014/main" val="20002"/>
                    </a:ext>
                  </a:extLst>
                </a:gridCol>
                <a:gridCol w="697725">
                  <a:extLst>
                    <a:ext uri="{9D8B030D-6E8A-4147-A177-3AD203B41FA5}">
                      <a16:colId xmlns:a16="http://schemas.microsoft.com/office/drawing/2014/main" val="20003"/>
                    </a:ext>
                  </a:extLst>
                </a:gridCol>
              </a:tblGrid>
              <a:tr h="350500">
                <a:tc>
                  <a:txBody>
                    <a:bodyPr/>
                    <a:lstStyle/>
                    <a:p>
                      <a:pPr marL="0" lvl="0" indent="0" algn="l" rtl="0">
                        <a:spcBef>
                          <a:spcPts val="0"/>
                        </a:spcBef>
                        <a:spcAft>
                          <a:spcPts val="0"/>
                        </a:spcAft>
                        <a:buNone/>
                      </a:pPr>
                      <a:endParaRPr sz="11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ebas Neue"/>
                          <a:ea typeface="Bebas Neue"/>
                          <a:cs typeface="Bebas Neue"/>
                          <a:sym typeface="Bebas Neue"/>
                        </a:rPr>
                        <a:t>Testing block idx</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Training AVG</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TESTING AVG</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350500">
                <a:tc>
                  <a:txBody>
                    <a:bodyPr/>
                    <a:lstStyle/>
                    <a:p>
                      <a:pPr marL="0" lvl="0" indent="0" algn="ctr" rtl="0">
                        <a:spcBef>
                          <a:spcPts val="0"/>
                        </a:spcBef>
                        <a:spcAft>
                          <a:spcPts val="0"/>
                        </a:spcAft>
                        <a:buNone/>
                      </a:pPr>
                      <a:r>
                        <a:rPr lang="en" sz="1100"/>
                        <a:t>0,6</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0,0018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0,0026</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100"/>
                        <a:t>0,65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0,0018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a:t>0,7</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a:t>0,75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0,0031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a:t>0,8</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ctr" rtl="0">
                        <a:spcBef>
                          <a:spcPts val="0"/>
                        </a:spcBef>
                        <a:spcAft>
                          <a:spcPts val="0"/>
                        </a:spcAft>
                        <a:buNone/>
                      </a:pPr>
                      <a:r>
                        <a:rPr lang="en" sz="1100"/>
                        <a:t>0,85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4</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0,0034</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50500">
                <a:tc>
                  <a:txBody>
                    <a:bodyPr/>
                    <a:lstStyle/>
                    <a:p>
                      <a:pPr marL="0" lvl="0" indent="0" algn="ctr" rtl="0">
                        <a:spcBef>
                          <a:spcPts val="0"/>
                        </a:spcBef>
                        <a:spcAft>
                          <a:spcPts val="0"/>
                        </a:spcAft>
                        <a:buNone/>
                      </a:pPr>
                      <a:r>
                        <a:rPr lang="en" sz="1100"/>
                        <a:t>0,9</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0,0035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50500">
                <a:tc>
                  <a:txBody>
                    <a:bodyPr/>
                    <a:lstStyle/>
                    <a:p>
                      <a:pPr marL="0" lvl="0" indent="0" algn="ctr" rtl="0">
                        <a:spcBef>
                          <a:spcPts val="0"/>
                        </a:spcBef>
                        <a:spcAft>
                          <a:spcPts val="0"/>
                        </a:spcAft>
                        <a:buNone/>
                      </a:pPr>
                      <a:r>
                        <a:rPr lang="en" sz="1100"/>
                        <a:t>0,95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4</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0,0027</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074" name="Google Shape;2074;p43"/>
          <p:cNvSpPr txBox="1"/>
          <p:nvPr/>
        </p:nvSpPr>
        <p:spPr>
          <a:xfrm flipH="1">
            <a:off x="4414200" y="4492682"/>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12</a:t>
            </a:r>
            <a:endParaRPr sz="1200">
              <a:solidFill>
                <a:schemeClr val="dk1"/>
              </a:solidFill>
              <a:latin typeface="Roboto"/>
              <a:ea typeface="Roboto"/>
              <a:cs typeface="Roboto"/>
              <a:sym typeface="Roboto"/>
            </a:endParaRPr>
          </a:p>
        </p:txBody>
      </p:sp>
      <p:pic>
        <p:nvPicPr>
          <p:cNvPr id="2075" name="Google Shape;2075;p43" title="Gráfico"/>
          <p:cNvPicPr preferRelativeResize="0"/>
          <p:nvPr/>
        </p:nvPicPr>
        <p:blipFill>
          <a:blip r:embed="rId3">
            <a:alphaModFix/>
          </a:blip>
          <a:stretch>
            <a:fillRect/>
          </a:stretch>
        </p:blipFill>
        <p:spPr>
          <a:xfrm>
            <a:off x="3911288" y="1439025"/>
            <a:ext cx="4866318" cy="3009007"/>
          </a:xfrm>
          <a:prstGeom prst="rect">
            <a:avLst/>
          </a:prstGeom>
          <a:noFill/>
          <a:ln>
            <a:noFill/>
          </a:ln>
        </p:spPr>
      </p:pic>
      <p:sp>
        <p:nvSpPr>
          <p:cNvPr id="2076" name="Google Shape;2076;p43"/>
          <p:cNvSpPr txBox="1">
            <a:spLocks noGrp="1"/>
          </p:cNvSpPr>
          <p:nvPr>
            <p:ph type="subTitle" idx="4294967295"/>
          </p:nvPr>
        </p:nvSpPr>
        <p:spPr>
          <a:xfrm>
            <a:off x="2211500" y="1026475"/>
            <a:ext cx="5432100" cy="700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Resultados que generaron los mejores training avg error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80"/>
        <p:cNvGrpSpPr/>
        <p:nvPr/>
      </p:nvGrpSpPr>
      <p:grpSpPr>
        <a:xfrm>
          <a:off x="0" y="0"/>
          <a:ext cx="0" cy="0"/>
          <a:chOff x="0" y="0"/>
          <a:chExt cx="0" cy="0"/>
        </a:xfrm>
      </p:grpSpPr>
      <p:sp>
        <p:nvSpPr>
          <p:cNvPr id="2081" name="Google Shape;2081;p44"/>
          <p:cNvSpPr txBox="1">
            <a:spLocks noGrp="1"/>
          </p:cNvSpPr>
          <p:nvPr>
            <p:ph type="title"/>
          </p:nvPr>
        </p:nvSpPr>
        <p:spPr>
          <a:xfrm>
            <a:off x="720000" y="421600"/>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VALIDACIÓN CRUZADA</a:t>
            </a:r>
            <a:endParaRPr/>
          </a:p>
        </p:txBody>
      </p:sp>
      <p:graphicFrame>
        <p:nvGraphicFramePr>
          <p:cNvPr id="2082" name="Google Shape;2082;p44"/>
          <p:cNvGraphicFramePr/>
          <p:nvPr/>
        </p:nvGraphicFramePr>
        <p:xfrm>
          <a:off x="755938" y="1437325"/>
          <a:ext cx="2464400" cy="3489760"/>
        </p:xfrm>
        <a:graphic>
          <a:graphicData uri="http://schemas.openxmlformats.org/drawingml/2006/table">
            <a:tbl>
              <a:tblPr>
                <a:noFill/>
                <a:tableStyleId>{59D08CBA-569B-4486-96EF-74AE727E88AF}</a:tableStyleId>
              </a:tblPr>
              <a:tblGrid>
                <a:gridCol w="616100">
                  <a:extLst>
                    <a:ext uri="{9D8B030D-6E8A-4147-A177-3AD203B41FA5}">
                      <a16:colId xmlns:a16="http://schemas.microsoft.com/office/drawing/2014/main" val="20000"/>
                    </a:ext>
                  </a:extLst>
                </a:gridCol>
                <a:gridCol w="616100">
                  <a:extLst>
                    <a:ext uri="{9D8B030D-6E8A-4147-A177-3AD203B41FA5}">
                      <a16:colId xmlns:a16="http://schemas.microsoft.com/office/drawing/2014/main" val="20001"/>
                    </a:ext>
                  </a:extLst>
                </a:gridCol>
                <a:gridCol w="616100">
                  <a:extLst>
                    <a:ext uri="{9D8B030D-6E8A-4147-A177-3AD203B41FA5}">
                      <a16:colId xmlns:a16="http://schemas.microsoft.com/office/drawing/2014/main" val="20002"/>
                    </a:ext>
                  </a:extLst>
                </a:gridCol>
                <a:gridCol w="616100">
                  <a:extLst>
                    <a:ext uri="{9D8B030D-6E8A-4147-A177-3AD203B41FA5}">
                      <a16:colId xmlns:a16="http://schemas.microsoft.com/office/drawing/2014/main" val="20003"/>
                    </a:ext>
                  </a:extLst>
                </a:gridCol>
              </a:tblGrid>
              <a:tr h="350500">
                <a:tc>
                  <a:txBody>
                    <a:bodyPr/>
                    <a:lstStyle/>
                    <a:p>
                      <a:pPr marL="0" lvl="0" indent="0" algn="l" rtl="0">
                        <a:spcBef>
                          <a:spcPts val="0"/>
                        </a:spcBef>
                        <a:spcAft>
                          <a:spcPts val="0"/>
                        </a:spcAft>
                        <a:buNone/>
                      </a:pPr>
                      <a:endParaRPr sz="1100"/>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100">
                          <a:latin typeface="Bebas Neue"/>
                          <a:ea typeface="Bebas Neue"/>
                          <a:cs typeface="Bebas Neue"/>
                          <a:sym typeface="Bebas Neue"/>
                        </a:rPr>
                        <a:t>Testing block idx</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Training AVG</a:t>
                      </a:r>
                      <a:endParaRPr sz="11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1100">
                          <a:latin typeface="Bebas Neue"/>
                          <a:ea typeface="Bebas Neue"/>
                          <a:cs typeface="Bebas Neue"/>
                          <a:sym typeface="Bebas Neue"/>
                        </a:rPr>
                        <a:t>TESTING AVG</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CCCCCC"/>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0">
                <a:tc>
                  <a:txBody>
                    <a:bodyPr/>
                    <a:lstStyle/>
                    <a:p>
                      <a:pPr marL="0" lvl="0" indent="0" algn="ctr" rtl="0">
                        <a:spcBef>
                          <a:spcPts val="0"/>
                        </a:spcBef>
                        <a:spcAft>
                          <a:spcPts val="0"/>
                        </a:spcAft>
                        <a:buNone/>
                      </a:pPr>
                      <a:r>
                        <a:rPr lang="en" sz="1100"/>
                        <a:t>0,6</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0,0032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350500">
                <a:tc>
                  <a:txBody>
                    <a:bodyPr/>
                    <a:lstStyle/>
                    <a:p>
                      <a:pPr marL="0" lvl="0" indent="0" algn="ctr" rtl="0">
                        <a:spcBef>
                          <a:spcPts val="0"/>
                        </a:spcBef>
                        <a:spcAft>
                          <a:spcPts val="0"/>
                        </a:spcAft>
                        <a:buNone/>
                      </a:pPr>
                      <a:r>
                        <a:rPr lang="en" sz="1100"/>
                        <a:t>0,65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350500">
                <a:tc>
                  <a:txBody>
                    <a:bodyPr/>
                    <a:lstStyle/>
                    <a:p>
                      <a:pPr marL="0" lvl="0" indent="0" algn="ctr" rtl="0">
                        <a:spcBef>
                          <a:spcPts val="0"/>
                        </a:spcBef>
                        <a:spcAft>
                          <a:spcPts val="0"/>
                        </a:spcAft>
                        <a:buNone/>
                      </a:pPr>
                      <a:r>
                        <a:rPr lang="en" sz="1100"/>
                        <a:t>0,7</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0</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0,0029</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350500">
                <a:tc>
                  <a:txBody>
                    <a:bodyPr/>
                    <a:lstStyle/>
                    <a:p>
                      <a:pPr marL="0" lvl="0" indent="0" algn="ctr" rtl="0">
                        <a:spcBef>
                          <a:spcPts val="0"/>
                        </a:spcBef>
                        <a:spcAft>
                          <a:spcPts val="0"/>
                        </a:spcAft>
                        <a:buNone/>
                      </a:pPr>
                      <a:r>
                        <a:rPr lang="en" sz="1100"/>
                        <a:t>0,75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0,0024</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350500">
                <a:tc>
                  <a:txBody>
                    <a:bodyPr/>
                    <a:lstStyle/>
                    <a:p>
                      <a:pPr marL="0" lvl="0" indent="0" algn="ctr" rtl="0">
                        <a:spcBef>
                          <a:spcPts val="0"/>
                        </a:spcBef>
                        <a:spcAft>
                          <a:spcPts val="0"/>
                        </a:spcAft>
                        <a:buNone/>
                      </a:pPr>
                      <a:r>
                        <a:rPr lang="en" sz="1100"/>
                        <a:t>0,8</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0,0022</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r h="350500">
                <a:tc>
                  <a:txBody>
                    <a:bodyPr/>
                    <a:lstStyle/>
                    <a:p>
                      <a:pPr marL="0" lvl="0" indent="0" algn="ctr" rtl="0">
                        <a:spcBef>
                          <a:spcPts val="0"/>
                        </a:spcBef>
                        <a:spcAft>
                          <a:spcPts val="0"/>
                        </a:spcAft>
                        <a:buNone/>
                      </a:pPr>
                      <a:r>
                        <a:rPr lang="en" sz="1100"/>
                        <a:t>0,85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0,0017</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6"/>
                  </a:ext>
                </a:extLst>
              </a:tr>
              <a:tr h="350500">
                <a:tc>
                  <a:txBody>
                    <a:bodyPr/>
                    <a:lstStyle/>
                    <a:p>
                      <a:pPr marL="0" lvl="0" indent="0" algn="ctr" rtl="0">
                        <a:spcBef>
                          <a:spcPts val="0"/>
                        </a:spcBef>
                        <a:spcAft>
                          <a:spcPts val="0"/>
                        </a:spcAft>
                        <a:buNone/>
                      </a:pPr>
                      <a:r>
                        <a:rPr lang="en" sz="1100"/>
                        <a:t>0,9</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0,0025</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0,0011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7"/>
                  </a:ext>
                </a:extLst>
              </a:tr>
              <a:tr h="350500">
                <a:tc>
                  <a:txBody>
                    <a:bodyPr/>
                    <a:lstStyle/>
                    <a:p>
                      <a:pPr marL="0" lvl="0" indent="0" algn="ctr" rtl="0">
                        <a:spcBef>
                          <a:spcPts val="0"/>
                        </a:spcBef>
                        <a:spcAft>
                          <a:spcPts val="0"/>
                        </a:spcAft>
                        <a:buNone/>
                      </a:pPr>
                      <a:r>
                        <a:rPr lang="en" sz="1100"/>
                        <a:t>0,95</a:t>
                      </a:r>
                      <a:endParaRPr sz="1100"/>
                    </a:p>
                  </a:txBody>
                  <a:tcPr marL="91425" marR="91425" marT="91425" marB="91425" anchor="ctr">
                    <a:lnL w="9525" cap="flat" cmpd="sng">
                      <a:solidFill>
                        <a:srgbClr val="FFFFFF"/>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lnSpc>
                          <a:spcPct val="115000"/>
                        </a:lnSpc>
                        <a:spcBef>
                          <a:spcPts val="0"/>
                        </a:spcBef>
                        <a:spcAft>
                          <a:spcPts val="0"/>
                        </a:spcAft>
                        <a:buNone/>
                      </a:pPr>
                      <a:r>
                        <a:rPr lang="en" sz="1000">
                          <a:solidFill>
                            <a:srgbClr val="FFFFFF"/>
                          </a:solidFill>
                        </a:rPr>
                        <a:t>1</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0,0023</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00">
                          <a:solidFill>
                            <a:srgbClr val="FFFFFF"/>
                          </a:solidFill>
                        </a:rPr>
                        <a:t>0,0008</a:t>
                      </a:r>
                      <a:endParaRPr sz="1000">
                        <a:solidFill>
                          <a:srgbClr val="FFFFFF"/>
                        </a:solidFill>
                      </a:endParaRPr>
                    </a:p>
                  </a:txBody>
                  <a:tcPr marL="28575" marR="28575" marT="19050" marB="19050" anchor="ctr">
                    <a:lnL w="9525" cap="flat" cmpd="sng">
                      <a:solidFill>
                        <a:srgbClr val="CCCCCC"/>
                      </a:solidFill>
                      <a:prstDash val="solid"/>
                      <a:round/>
                      <a:headEnd type="none" w="sm" len="sm"/>
                      <a:tailEnd type="none" w="sm" len="sm"/>
                    </a:lnL>
                    <a:lnR w="9525" cap="flat" cmpd="sng">
                      <a:solidFill>
                        <a:srgbClr val="CCCCCC"/>
                      </a:solidFill>
                      <a:prstDash val="solid"/>
                      <a:round/>
                      <a:headEnd type="none" w="sm" len="sm"/>
                      <a:tailEnd type="none" w="sm" len="sm"/>
                    </a:lnR>
                    <a:lnT w="9525" cap="flat" cmpd="sng">
                      <a:solidFill>
                        <a:srgbClr val="CCCCCC"/>
                      </a:solidFill>
                      <a:prstDash val="solid"/>
                      <a:round/>
                      <a:headEnd type="none" w="sm" len="sm"/>
                      <a:tailEnd type="none" w="sm" len="sm"/>
                    </a:lnT>
                    <a:lnB w="9525" cap="flat" cmpd="sng">
                      <a:solidFill>
                        <a:srgbClr val="CCCCCC"/>
                      </a:solidFill>
                      <a:prstDash val="solid"/>
                      <a:round/>
                      <a:headEnd type="none" w="sm" len="sm"/>
                      <a:tailEnd type="none" w="sm" len="sm"/>
                    </a:lnB>
                  </a:tcPr>
                </a:tc>
                <a:extLst>
                  <a:ext uri="{0D108BD9-81ED-4DB2-BD59-A6C34878D82A}">
                    <a16:rowId xmlns:a16="http://schemas.microsoft.com/office/drawing/2014/main" val="10008"/>
                  </a:ext>
                </a:extLst>
              </a:tr>
            </a:tbl>
          </a:graphicData>
        </a:graphic>
      </p:graphicFrame>
      <p:sp>
        <p:nvSpPr>
          <p:cNvPr id="2083" name="Google Shape;2083;p44"/>
          <p:cNvSpPr txBox="1"/>
          <p:nvPr/>
        </p:nvSpPr>
        <p:spPr>
          <a:xfrm flipH="1">
            <a:off x="4109400" y="4416482"/>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13</a:t>
            </a:r>
            <a:endParaRPr sz="1200">
              <a:solidFill>
                <a:schemeClr val="dk1"/>
              </a:solidFill>
              <a:latin typeface="Roboto"/>
              <a:ea typeface="Roboto"/>
              <a:cs typeface="Roboto"/>
              <a:sym typeface="Roboto"/>
            </a:endParaRPr>
          </a:p>
        </p:txBody>
      </p:sp>
      <p:pic>
        <p:nvPicPr>
          <p:cNvPr id="2084" name="Google Shape;2084;p44" title="Gráfico"/>
          <p:cNvPicPr preferRelativeResize="0"/>
          <p:nvPr/>
        </p:nvPicPr>
        <p:blipFill>
          <a:blip r:embed="rId3">
            <a:alphaModFix/>
          </a:blip>
          <a:stretch>
            <a:fillRect/>
          </a:stretch>
        </p:blipFill>
        <p:spPr>
          <a:xfrm>
            <a:off x="3662038" y="1449950"/>
            <a:ext cx="4866318" cy="3009007"/>
          </a:xfrm>
          <a:prstGeom prst="rect">
            <a:avLst/>
          </a:prstGeom>
          <a:noFill/>
          <a:ln>
            <a:noFill/>
          </a:ln>
        </p:spPr>
      </p:pic>
      <p:sp>
        <p:nvSpPr>
          <p:cNvPr id="2085" name="Google Shape;2085;p44"/>
          <p:cNvSpPr txBox="1">
            <a:spLocks noGrp="1"/>
          </p:cNvSpPr>
          <p:nvPr>
            <p:ph type="subTitle" idx="4294967295"/>
          </p:nvPr>
        </p:nvSpPr>
        <p:spPr>
          <a:xfrm>
            <a:off x="2211500" y="1026475"/>
            <a:ext cx="5432100" cy="7005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a:t>Resultados que generaron los mejores testing avg error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89"/>
        <p:cNvGrpSpPr/>
        <p:nvPr/>
      </p:nvGrpSpPr>
      <p:grpSpPr>
        <a:xfrm>
          <a:off x="0" y="0"/>
          <a:ext cx="0" cy="0"/>
          <a:chOff x="0" y="0"/>
          <a:chExt cx="0" cy="0"/>
        </a:xfrm>
      </p:grpSpPr>
      <p:pic>
        <p:nvPicPr>
          <p:cNvPr id="2090" name="Google Shape;2090;p45"/>
          <p:cNvPicPr preferRelativeResize="0"/>
          <p:nvPr/>
        </p:nvPicPr>
        <p:blipFill>
          <a:blip r:embed="rId3">
            <a:alphaModFix/>
          </a:blip>
          <a:stretch>
            <a:fillRect/>
          </a:stretch>
        </p:blipFill>
        <p:spPr>
          <a:xfrm>
            <a:off x="152400" y="1026475"/>
            <a:ext cx="8839199" cy="3740418"/>
          </a:xfrm>
          <a:prstGeom prst="rect">
            <a:avLst/>
          </a:prstGeom>
          <a:noFill/>
          <a:ln>
            <a:noFill/>
          </a:ln>
        </p:spPr>
      </p:pic>
      <p:pic>
        <p:nvPicPr>
          <p:cNvPr id="2091" name="Google Shape;2091;p45"/>
          <p:cNvPicPr preferRelativeResize="0"/>
          <p:nvPr/>
        </p:nvPicPr>
        <p:blipFill>
          <a:blip r:embed="rId4">
            <a:alphaModFix/>
          </a:blip>
          <a:stretch>
            <a:fillRect/>
          </a:stretch>
        </p:blipFill>
        <p:spPr>
          <a:xfrm>
            <a:off x="152400" y="152400"/>
            <a:ext cx="3219450" cy="742950"/>
          </a:xfrm>
          <a:prstGeom prst="rect">
            <a:avLst/>
          </a:prstGeom>
          <a:noFill/>
          <a:ln>
            <a:noFill/>
          </a:ln>
        </p:spPr>
      </p:pic>
      <p:sp>
        <p:nvSpPr>
          <p:cNvPr id="2092" name="Google Shape;2092;p45"/>
          <p:cNvSpPr txBox="1">
            <a:spLocks noGrp="1"/>
          </p:cNvSpPr>
          <p:nvPr>
            <p:ph type="title"/>
          </p:nvPr>
        </p:nvSpPr>
        <p:spPr>
          <a:xfrm>
            <a:off x="720000" y="2796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Analizamos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6"/>
        <p:cNvGrpSpPr/>
        <p:nvPr/>
      </p:nvGrpSpPr>
      <p:grpSpPr>
        <a:xfrm>
          <a:off x="0" y="0"/>
          <a:ext cx="0" cy="0"/>
          <a:chOff x="0" y="0"/>
          <a:chExt cx="0" cy="0"/>
        </a:xfrm>
      </p:grpSpPr>
      <p:sp>
        <p:nvSpPr>
          <p:cNvPr id="2097" name="Google Shape;2097;p46"/>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02</a:t>
            </a:r>
            <a:endParaRPr/>
          </a:p>
        </p:txBody>
      </p:sp>
      <p:sp>
        <p:nvSpPr>
          <p:cNvPr id="2098" name="Google Shape;2098;p46"/>
          <p:cNvSpPr txBox="1">
            <a:spLocks noGrp="1"/>
          </p:cNvSpPr>
          <p:nvPr>
            <p:ph type="title"/>
          </p:nvPr>
        </p:nvSpPr>
        <p:spPr>
          <a:xfrm>
            <a:off x="2417025" y="2194350"/>
            <a:ext cx="4387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Perceptrón Multicapa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2"/>
        <p:cNvGrpSpPr/>
        <p:nvPr/>
      </p:nvGrpSpPr>
      <p:grpSpPr>
        <a:xfrm>
          <a:off x="0" y="0"/>
          <a:ext cx="0" cy="0"/>
          <a:chOff x="0" y="0"/>
          <a:chExt cx="0" cy="0"/>
        </a:xfrm>
      </p:grpSpPr>
      <p:sp>
        <p:nvSpPr>
          <p:cNvPr id="2103" name="Google Shape;2103;p4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Capacidades</a:t>
            </a:r>
            <a:endParaRPr/>
          </a:p>
        </p:txBody>
      </p:sp>
      <p:sp>
        <p:nvSpPr>
          <p:cNvPr id="2104" name="Google Shape;2104;p47"/>
          <p:cNvSpPr txBox="1">
            <a:spLocks noGrp="1"/>
          </p:cNvSpPr>
          <p:nvPr>
            <p:ph type="subTitle" idx="1"/>
          </p:nvPr>
        </p:nvSpPr>
        <p:spPr>
          <a:xfrm>
            <a:off x="886325" y="2233800"/>
            <a:ext cx="3084300" cy="14172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Con el agregado de más capas, ahora nuestra red no solo puede crear planos para separar sino que curvas, lo que aumenta el alcance de la red neuronal</a:t>
            </a:r>
            <a:endParaRPr/>
          </a:p>
        </p:txBody>
      </p:sp>
      <p:grpSp>
        <p:nvGrpSpPr>
          <p:cNvPr id="2105" name="Google Shape;2105;p47"/>
          <p:cNvGrpSpPr/>
          <p:nvPr/>
        </p:nvGrpSpPr>
        <p:grpSpPr>
          <a:xfrm>
            <a:off x="5223124" y="1747380"/>
            <a:ext cx="4264443" cy="2945603"/>
            <a:chOff x="5011723" y="1494466"/>
            <a:chExt cx="4267431" cy="2947666"/>
          </a:xfrm>
        </p:grpSpPr>
        <p:grpSp>
          <p:nvGrpSpPr>
            <p:cNvPr id="2106" name="Google Shape;2106;p47"/>
            <p:cNvGrpSpPr/>
            <p:nvPr/>
          </p:nvGrpSpPr>
          <p:grpSpPr>
            <a:xfrm>
              <a:off x="5011723" y="1494466"/>
              <a:ext cx="2857496" cy="2154750"/>
              <a:chOff x="3499629" y="1503696"/>
              <a:chExt cx="1163286" cy="877163"/>
            </a:xfrm>
          </p:grpSpPr>
          <p:sp>
            <p:nvSpPr>
              <p:cNvPr id="2107" name="Google Shape;2107;p47"/>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47"/>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47"/>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47"/>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0" name="Google Shape;2120;p47"/>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121" name="Google Shape;2121;p47"/>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25" name="Google Shape;2125;p47"/>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126" name="Google Shape;2126;p47"/>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127" name="Google Shape;2127;p47"/>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nvGrpSpPr>
            <p:cNvPr id="2128" name="Google Shape;2128;p47"/>
            <p:cNvGrpSpPr/>
            <p:nvPr/>
          </p:nvGrpSpPr>
          <p:grpSpPr>
            <a:xfrm>
              <a:off x="6090716" y="2028530"/>
              <a:ext cx="978651" cy="1086812"/>
              <a:chOff x="6151275" y="2095925"/>
              <a:chExt cx="857113" cy="951841"/>
            </a:xfrm>
          </p:grpSpPr>
          <p:sp>
            <p:nvSpPr>
              <p:cNvPr id="2129" name="Google Shape;2129;p47"/>
              <p:cNvSpPr/>
              <p:nvPr/>
            </p:nvSpPr>
            <p:spPr>
              <a:xfrm>
                <a:off x="6271561" y="2201333"/>
                <a:ext cx="526314" cy="386352"/>
              </a:xfrm>
              <a:custGeom>
                <a:avLst/>
                <a:gdLst/>
                <a:ahLst/>
                <a:cxnLst/>
                <a:rect l="l" t="t" r="r" b="b"/>
                <a:pathLst>
                  <a:path w="8773" h="6440" extrusionOk="0">
                    <a:moveTo>
                      <a:pt x="4899" y="1"/>
                    </a:moveTo>
                    <a:cubicBezTo>
                      <a:pt x="4456" y="1"/>
                      <a:pt x="4015" y="76"/>
                      <a:pt x="3610" y="223"/>
                    </a:cubicBezTo>
                    <a:cubicBezTo>
                      <a:pt x="3535" y="249"/>
                      <a:pt x="3485" y="274"/>
                      <a:pt x="3434" y="299"/>
                    </a:cubicBezTo>
                    <a:cubicBezTo>
                      <a:pt x="3359" y="299"/>
                      <a:pt x="3284" y="274"/>
                      <a:pt x="3209" y="274"/>
                    </a:cubicBezTo>
                    <a:cubicBezTo>
                      <a:pt x="3155" y="267"/>
                      <a:pt x="3103" y="264"/>
                      <a:pt x="3052" y="264"/>
                    </a:cubicBezTo>
                    <a:cubicBezTo>
                      <a:pt x="2913" y="264"/>
                      <a:pt x="2779" y="287"/>
                      <a:pt x="2632" y="324"/>
                    </a:cubicBezTo>
                    <a:cubicBezTo>
                      <a:pt x="2181" y="424"/>
                      <a:pt x="1730" y="574"/>
                      <a:pt x="1354" y="875"/>
                    </a:cubicBezTo>
                    <a:cubicBezTo>
                      <a:pt x="978" y="1176"/>
                      <a:pt x="728" y="1652"/>
                      <a:pt x="778" y="2128"/>
                    </a:cubicBezTo>
                    <a:cubicBezTo>
                      <a:pt x="803" y="2178"/>
                      <a:pt x="803" y="2254"/>
                      <a:pt x="753" y="2329"/>
                    </a:cubicBezTo>
                    <a:cubicBezTo>
                      <a:pt x="728" y="2354"/>
                      <a:pt x="703" y="2354"/>
                      <a:pt x="677" y="2379"/>
                    </a:cubicBezTo>
                    <a:cubicBezTo>
                      <a:pt x="352" y="2554"/>
                      <a:pt x="176" y="2905"/>
                      <a:pt x="101" y="3281"/>
                    </a:cubicBezTo>
                    <a:cubicBezTo>
                      <a:pt x="1" y="3858"/>
                      <a:pt x="76" y="4459"/>
                      <a:pt x="352" y="4960"/>
                    </a:cubicBezTo>
                    <a:cubicBezTo>
                      <a:pt x="452" y="5136"/>
                      <a:pt x="552" y="5286"/>
                      <a:pt x="728" y="5411"/>
                    </a:cubicBezTo>
                    <a:cubicBezTo>
                      <a:pt x="828" y="5478"/>
                      <a:pt x="950" y="5523"/>
                      <a:pt x="1073" y="5523"/>
                    </a:cubicBezTo>
                    <a:cubicBezTo>
                      <a:pt x="1134" y="5523"/>
                      <a:pt x="1195" y="5512"/>
                      <a:pt x="1254" y="5487"/>
                    </a:cubicBezTo>
                    <a:cubicBezTo>
                      <a:pt x="1354" y="5712"/>
                      <a:pt x="1404" y="5938"/>
                      <a:pt x="1555" y="6113"/>
                    </a:cubicBezTo>
                    <a:cubicBezTo>
                      <a:pt x="1705" y="6314"/>
                      <a:pt x="1981" y="6414"/>
                      <a:pt x="2231" y="6439"/>
                    </a:cubicBezTo>
                    <a:cubicBezTo>
                      <a:pt x="2236" y="6440"/>
                      <a:pt x="2242" y="6440"/>
                      <a:pt x="2247" y="6440"/>
                    </a:cubicBezTo>
                    <a:cubicBezTo>
                      <a:pt x="2509" y="6440"/>
                      <a:pt x="3161" y="5863"/>
                      <a:pt x="3284" y="5863"/>
                    </a:cubicBezTo>
                    <a:cubicBezTo>
                      <a:pt x="3339" y="5863"/>
                      <a:pt x="3639" y="5997"/>
                      <a:pt x="3938" y="5997"/>
                    </a:cubicBezTo>
                    <a:cubicBezTo>
                      <a:pt x="4187" y="5997"/>
                      <a:pt x="4435" y="5904"/>
                      <a:pt x="4537" y="5562"/>
                    </a:cubicBezTo>
                    <a:cubicBezTo>
                      <a:pt x="4584" y="5420"/>
                      <a:pt x="4587" y="5234"/>
                      <a:pt x="4734" y="5234"/>
                    </a:cubicBezTo>
                    <a:cubicBezTo>
                      <a:pt x="4743" y="5234"/>
                      <a:pt x="4753" y="5235"/>
                      <a:pt x="4763" y="5236"/>
                    </a:cubicBezTo>
                    <a:cubicBezTo>
                      <a:pt x="4838" y="5236"/>
                      <a:pt x="4888" y="5286"/>
                      <a:pt x="4963" y="5311"/>
                    </a:cubicBezTo>
                    <a:cubicBezTo>
                      <a:pt x="5085" y="5372"/>
                      <a:pt x="5215" y="5405"/>
                      <a:pt x="5344" y="5405"/>
                    </a:cubicBezTo>
                    <a:cubicBezTo>
                      <a:pt x="5428" y="5405"/>
                      <a:pt x="5511" y="5391"/>
                      <a:pt x="5590" y="5361"/>
                    </a:cubicBezTo>
                    <a:cubicBezTo>
                      <a:pt x="5715" y="5336"/>
                      <a:pt x="5840" y="5261"/>
                      <a:pt x="5891" y="5136"/>
                    </a:cubicBezTo>
                    <a:cubicBezTo>
                      <a:pt x="5966" y="5036"/>
                      <a:pt x="5966" y="4885"/>
                      <a:pt x="5865" y="4785"/>
                    </a:cubicBezTo>
                    <a:lnTo>
                      <a:pt x="5865" y="4785"/>
                    </a:lnTo>
                    <a:cubicBezTo>
                      <a:pt x="5923" y="4816"/>
                      <a:pt x="5983" y="4830"/>
                      <a:pt x="6044" y="4830"/>
                    </a:cubicBezTo>
                    <a:cubicBezTo>
                      <a:pt x="6274" y="4830"/>
                      <a:pt x="6502" y="4627"/>
                      <a:pt x="6542" y="4409"/>
                    </a:cubicBezTo>
                    <a:cubicBezTo>
                      <a:pt x="6592" y="4259"/>
                      <a:pt x="6567" y="4083"/>
                      <a:pt x="6517" y="3933"/>
                    </a:cubicBezTo>
                    <a:cubicBezTo>
                      <a:pt x="6467" y="3807"/>
                      <a:pt x="6367" y="3707"/>
                      <a:pt x="6492" y="3607"/>
                    </a:cubicBezTo>
                    <a:cubicBezTo>
                      <a:pt x="6617" y="3557"/>
                      <a:pt x="6843" y="3557"/>
                      <a:pt x="6993" y="3532"/>
                    </a:cubicBezTo>
                    <a:cubicBezTo>
                      <a:pt x="7144" y="3507"/>
                      <a:pt x="7319" y="3457"/>
                      <a:pt x="7495" y="3432"/>
                    </a:cubicBezTo>
                    <a:cubicBezTo>
                      <a:pt x="7921" y="3331"/>
                      <a:pt x="8372" y="3156"/>
                      <a:pt x="8597" y="2780"/>
                    </a:cubicBezTo>
                    <a:cubicBezTo>
                      <a:pt x="8773" y="2479"/>
                      <a:pt x="8773" y="2103"/>
                      <a:pt x="8723" y="1752"/>
                    </a:cubicBezTo>
                    <a:cubicBezTo>
                      <a:pt x="8673" y="1527"/>
                      <a:pt x="8622" y="1301"/>
                      <a:pt x="8497" y="1151"/>
                    </a:cubicBezTo>
                    <a:cubicBezTo>
                      <a:pt x="8381" y="1016"/>
                      <a:pt x="8221" y="925"/>
                      <a:pt x="8061" y="925"/>
                    </a:cubicBezTo>
                    <a:cubicBezTo>
                      <a:pt x="8014" y="925"/>
                      <a:pt x="7967" y="933"/>
                      <a:pt x="7921" y="950"/>
                    </a:cubicBezTo>
                    <a:cubicBezTo>
                      <a:pt x="7667" y="558"/>
                      <a:pt x="7221" y="293"/>
                      <a:pt x="6741" y="293"/>
                    </a:cubicBezTo>
                    <a:cubicBezTo>
                      <a:pt x="6700" y="293"/>
                      <a:pt x="6659" y="295"/>
                      <a:pt x="6617" y="299"/>
                    </a:cubicBezTo>
                    <a:lnTo>
                      <a:pt x="6442" y="299"/>
                    </a:lnTo>
                    <a:cubicBezTo>
                      <a:pt x="6367" y="299"/>
                      <a:pt x="6317" y="274"/>
                      <a:pt x="6241" y="249"/>
                    </a:cubicBezTo>
                    <a:cubicBezTo>
                      <a:pt x="5820" y="82"/>
                      <a:pt x="5359" y="1"/>
                      <a:pt x="4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271561" y="2196653"/>
                <a:ext cx="526314" cy="392531"/>
              </a:xfrm>
              <a:custGeom>
                <a:avLst/>
                <a:gdLst/>
                <a:ahLst/>
                <a:cxnLst/>
                <a:rect l="l" t="t" r="r" b="b"/>
                <a:pathLst>
                  <a:path w="8773" h="6543" fill="none" extrusionOk="0">
                    <a:moveTo>
                      <a:pt x="7495" y="3510"/>
                    </a:moveTo>
                    <a:cubicBezTo>
                      <a:pt x="7921" y="3409"/>
                      <a:pt x="8372" y="3234"/>
                      <a:pt x="8597" y="2858"/>
                    </a:cubicBezTo>
                    <a:cubicBezTo>
                      <a:pt x="8773" y="2557"/>
                      <a:pt x="8773" y="2181"/>
                      <a:pt x="8723" y="1830"/>
                    </a:cubicBezTo>
                    <a:cubicBezTo>
                      <a:pt x="8673" y="1605"/>
                      <a:pt x="8622" y="1379"/>
                      <a:pt x="8497" y="1229"/>
                    </a:cubicBezTo>
                    <a:cubicBezTo>
                      <a:pt x="8347" y="1053"/>
                      <a:pt x="8121" y="953"/>
                      <a:pt x="7921" y="1028"/>
                    </a:cubicBezTo>
                    <a:cubicBezTo>
                      <a:pt x="7645" y="602"/>
                      <a:pt x="7144" y="327"/>
                      <a:pt x="6617" y="377"/>
                    </a:cubicBezTo>
                    <a:cubicBezTo>
                      <a:pt x="6567" y="377"/>
                      <a:pt x="6492" y="377"/>
                      <a:pt x="6442" y="377"/>
                    </a:cubicBezTo>
                    <a:cubicBezTo>
                      <a:pt x="6367" y="377"/>
                      <a:pt x="6317" y="352"/>
                      <a:pt x="6241" y="327"/>
                    </a:cubicBezTo>
                    <a:cubicBezTo>
                      <a:pt x="5414" y="1"/>
                      <a:pt x="4437" y="1"/>
                      <a:pt x="3610" y="301"/>
                    </a:cubicBezTo>
                    <a:cubicBezTo>
                      <a:pt x="3535" y="327"/>
                      <a:pt x="3485" y="352"/>
                      <a:pt x="3434" y="377"/>
                    </a:cubicBezTo>
                    <a:cubicBezTo>
                      <a:pt x="3359" y="377"/>
                      <a:pt x="3284" y="352"/>
                      <a:pt x="3209" y="352"/>
                    </a:cubicBezTo>
                    <a:cubicBezTo>
                      <a:pt x="3008" y="327"/>
                      <a:pt x="2833" y="352"/>
                      <a:pt x="2632" y="402"/>
                    </a:cubicBezTo>
                    <a:cubicBezTo>
                      <a:pt x="2181" y="502"/>
                      <a:pt x="1730" y="652"/>
                      <a:pt x="1354" y="953"/>
                    </a:cubicBezTo>
                    <a:cubicBezTo>
                      <a:pt x="978" y="1254"/>
                      <a:pt x="728" y="1730"/>
                      <a:pt x="778" y="2206"/>
                    </a:cubicBezTo>
                    <a:cubicBezTo>
                      <a:pt x="803" y="2256"/>
                      <a:pt x="803" y="2332"/>
                      <a:pt x="753" y="2407"/>
                    </a:cubicBezTo>
                    <a:cubicBezTo>
                      <a:pt x="728" y="2432"/>
                      <a:pt x="703" y="2432"/>
                      <a:pt x="677" y="2457"/>
                    </a:cubicBezTo>
                    <a:cubicBezTo>
                      <a:pt x="352" y="2632"/>
                      <a:pt x="176" y="2983"/>
                      <a:pt x="101" y="3359"/>
                    </a:cubicBezTo>
                    <a:cubicBezTo>
                      <a:pt x="1" y="3936"/>
                      <a:pt x="76" y="4537"/>
                      <a:pt x="352" y="5038"/>
                    </a:cubicBezTo>
                    <a:cubicBezTo>
                      <a:pt x="452" y="5214"/>
                      <a:pt x="552" y="5364"/>
                      <a:pt x="728" y="5489"/>
                    </a:cubicBezTo>
                    <a:cubicBezTo>
                      <a:pt x="878" y="5590"/>
                      <a:pt x="1078" y="5640"/>
                      <a:pt x="1254" y="5565"/>
                    </a:cubicBezTo>
                    <a:cubicBezTo>
                      <a:pt x="1354" y="5790"/>
                      <a:pt x="1404" y="6016"/>
                      <a:pt x="1555" y="6191"/>
                    </a:cubicBezTo>
                    <a:cubicBezTo>
                      <a:pt x="1705" y="6392"/>
                      <a:pt x="1981" y="6492"/>
                      <a:pt x="2231" y="6517"/>
                    </a:cubicBezTo>
                    <a:cubicBezTo>
                      <a:pt x="2482" y="6542"/>
                      <a:pt x="3159" y="5941"/>
                      <a:pt x="3284" y="5941"/>
                    </a:cubicBezTo>
                    <a:cubicBezTo>
                      <a:pt x="3384" y="5941"/>
                      <a:pt x="4312" y="6392"/>
                      <a:pt x="4537" y="5640"/>
                    </a:cubicBezTo>
                    <a:cubicBezTo>
                      <a:pt x="4587" y="5489"/>
                      <a:pt x="4587" y="5289"/>
                      <a:pt x="4763" y="5314"/>
                    </a:cubicBezTo>
                    <a:cubicBezTo>
                      <a:pt x="4838" y="5314"/>
                      <a:pt x="4888" y="5364"/>
                      <a:pt x="4963" y="5389"/>
                    </a:cubicBezTo>
                    <a:cubicBezTo>
                      <a:pt x="5164" y="5489"/>
                      <a:pt x="5389" y="5515"/>
                      <a:pt x="5590" y="5439"/>
                    </a:cubicBezTo>
                    <a:cubicBezTo>
                      <a:pt x="5715" y="5414"/>
                      <a:pt x="5840" y="5339"/>
                      <a:pt x="5891" y="5214"/>
                    </a:cubicBezTo>
                    <a:cubicBezTo>
                      <a:pt x="5966" y="5114"/>
                      <a:pt x="5966" y="4963"/>
                      <a:pt x="5865" y="4863"/>
                    </a:cubicBezTo>
                    <a:cubicBezTo>
                      <a:pt x="6141" y="5013"/>
                      <a:pt x="6492" y="4763"/>
                      <a:pt x="6542" y="4487"/>
                    </a:cubicBezTo>
                    <a:cubicBezTo>
                      <a:pt x="6592" y="4337"/>
                      <a:pt x="6567" y="4161"/>
                      <a:pt x="6517" y="4011"/>
                    </a:cubicBezTo>
                    <a:cubicBezTo>
                      <a:pt x="6467" y="3885"/>
                      <a:pt x="6367" y="3785"/>
                      <a:pt x="6492" y="3685"/>
                    </a:cubicBezTo>
                    <a:cubicBezTo>
                      <a:pt x="6617" y="3635"/>
                      <a:pt x="6843" y="3635"/>
                      <a:pt x="6993" y="3610"/>
                    </a:cubicBezTo>
                    <a:cubicBezTo>
                      <a:pt x="7144" y="3585"/>
                      <a:pt x="7319" y="3535"/>
                      <a:pt x="7495" y="3510"/>
                    </a:cubicBez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677534" y="2258326"/>
                <a:ext cx="70731" cy="51174"/>
              </a:xfrm>
              <a:custGeom>
                <a:avLst/>
                <a:gdLst/>
                <a:ahLst/>
                <a:cxnLst/>
                <a:rect l="l" t="t" r="r" b="b"/>
                <a:pathLst>
                  <a:path w="1179" h="853" fill="none" extrusionOk="0">
                    <a:moveTo>
                      <a:pt x="1154" y="0"/>
                    </a:moveTo>
                    <a:cubicBezTo>
                      <a:pt x="1154" y="0"/>
                      <a:pt x="1179" y="852"/>
                      <a:pt x="1" y="8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6588864" y="2205712"/>
                <a:ext cx="40615" cy="60172"/>
              </a:xfrm>
              <a:custGeom>
                <a:avLst/>
                <a:gdLst/>
                <a:ahLst/>
                <a:cxnLst/>
                <a:rect l="l" t="t" r="r" b="b"/>
                <a:pathLst>
                  <a:path w="677" h="1003" fill="none" extrusionOk="0">
                    <a:moveTo>
                      <a:pt x="326" y="0"/>
                    </a:moveTo>
                    <a:cubicBezTo>
                      <a:pt x="326" y="0"/>
                      <a:pt x="0" y="652"/>
                      <a:pt x="677" y="1003"/>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6527192" y="2309440"/>
                <a:ext cx="133903" cy="108286"/>
              </a:xfrm>
              <a:custGeom>
                <a:avLst/>
                <a:gdLst/>
                <a:ahLst/>
                <a:cxnLst/>
                <a:rect l="l" t="t" r="r" b="b"/>
                <a:pathLst>
                  <a:path w="2232" h="1805" fill="none" extrusionOk="0">
                    <a:moveTo>
                      <a:pt x="2231" y="1805"/>
                    </a:moveTo>
                    <a:cubicBezTo>
                      <a:pt x="2231" y="1805"/>
                      <a:pt x="677" y="1579"/>
                      <a:pt x="0"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6579805" y="2300441"/>
                <a:ext cx="42175" cy="79730"/>
              </a:xfrm>
              <a:custGeom>
                <a:avLst/>
                <a:gdLst/>
                <a:ahLst/>
                <a:cxnLst/>
                <a:rect l="l" t="t" r="r" b="b"/>
                <a:pathLst>
                  <a:path w="703" h="1329" fill="none" extrusionOk="0">
                    <a:moveTo>
                      <a:pt x="402" y="0"/>
                    </a:moveTo>
                    <a:cubicBezTo>
                      <a:pt x="402" y="0"/>
                      <a:pt x="702" y="1153"/>
                      <a:pt x="1" y="1328"/>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6405406" y="2219211"/>
                <a:ext cx="72231" cy="108346"/>
              </a:xfrm>
              <a:custGeom>
                <a:avLst/>
                <a:gdLst/>
                <a:ahLst/>
                <a:cxnLst/>
                <a:rect l="l" t="t" r="r" b="b"/>
                <a:pathLst>
                  <a:path w="1204" h="1806" fill="none" extrusionOk="0">
                    <a:moveTo>
                      <a:pt x="1203" y="1"/>
                    </a:moveTo>
                    <a:cubicBezTo>
                      <a:pt x="1203" y="1"/>
                      <a:pt x="0" y="928"/>
                      <a:pt x="627" y="1805"/>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6324175" y="2324499"/>
                <a:ext cx="48174" cy="39115"/>
              </a:xfrm>
              <a:custGeom>
                <a:avLst/>
                <a:gdLst/>
                <a:ahLst/>
                <a:cxnLst/>
                <a:rect l="l" t="t" r="r" b="b"/>
                <a:pathLst>
                  <a:path w="803" h="652" fill="none" extrusionOk="0">
                    <a:moveTo>
                      <a:pt x="1" y="251"/>
                    </a:moveTo>
                    <a:cubicBezTo>
                      <a:pt x="1" y="251"/>
                      <a:pt x="703" y="0"/>
                      <a:pt x="803" y="6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6346732" y="2380112"/>
                <a:ext cx="139903" cy="150401"/>
              </a:xfrm>
              <a:custGeom>
                <a:avLst/>
                <a:gdLst/>
                <a:ahLst/>
                <a:cxnLst/>
                <a:rect l="l" t="t" r="r" b="b"/>
                <a:pathLst>
                  <a:path w="2332" h="2507" fill="none" extrusionOk="0">
                    <a:moveTo>
                      <a:pt x="1" y="2507"/>
                    </a:moveTo>
                    <a:cubicBezTo>
                      <a:pt x="126" y="2482"/>
                      <a:pt x="2332" y="1730"/>
                      <a:pt x="2031"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6369290" y="2410169"/>
                <a:ext cx="48174" cy="82790"/>
              </a:xfrm>
              <a:custGeom>
                <a:avLst/>
                <a:gdLst/>
                <a:ahLst/>
                <a:cxnLst/>
                <a:rect l="l" t="t" r="r" b="b"/>
                <a:pathLst>
                  <a:path w="803" h="1380" fill="none" extrusionOk="0">
                    <a:moveTo>
                      <a:pt x="427" y="1"/>
                    </a:moveTo>
                    <a:cubicBezTo>
                      <a:pt x="427" y="1"/>
                      <a:pt x="1" y="853"/>
                      <a:pt x="803" y="1379"/>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6279120" y="2429726"/>
                <a:ext cx="49674" cy="28616"/>
              </a:xfrm>
              <a:custGeom>
                <a:avLst/>
                <a:gdLst/>
                <a:ahLst/>
                <a:cxnLst/>
                <a:rect l="l" t="t" r="r" b="b"/>
                <a:pathLst>
                  <a:path w="828" h="477" fill="none" extrusionOk="0">
                    <a:moveTo>
                      <a:pt x="827" y="0"/>
                    </a:moveTo>
                    <a:cubicBezTo>
                      <a:pt x="827" y="0"/>
                      <a:pt x="727" y="477"/>
                      <a:pt x="0" y="477"/>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6518193" y="2435726"/>
                <a:ext cx="34616" cy="76730"/>
              </a:xfrm>
              <a:custGeom>
                <a:avLst/>
                <a:gdLst/>
                <a:ahLst/>
                <a:cxnLst/>
                <a:rect l="l" t="t" r="r" b="b"/>
                <a:pathLst>
                  <a:path w="577" h="1279" fill="none" extrusionOk="0">
                    <a:moveTo>
                      <a:pt x="577" y="1279"/>
                    </a:moveTo>
                    <a:cubicBezTo>
                      <a:pt x="577" y="1279"/>
                      <a:pt x="0" y="903"/>
                      <a:pt x="75"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677534" y="2363554"/>
                <a:ext cx="70731" cy="39175"/>
              </a:xfrm>
              <a:custGeom>
                <a:avLst/>
                <a:gdLst/>
                <a:ahLst/>
                <a:cxnLst/>
                <a:rect l="l" t="t" r="r" b="b"/>
                <a:pathLst>
                  <a:path w="1179" h="653" fill="none" extrusionOk="0">
                    <a:moveTo>
                      <a:pt x="1179" y="577"/>
                    </a:moveTo>
                    <a:cubicBezTo>
                      <a:pt x="1179" y="577"/>
                      <a:pt x="126" y="652"/>
                      <a:pt x="1"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455020" y="2210212"/>
                <a:ext cx="85789" cy="48174"/>
              </a:xfrm>
              <a:custGeom>
                <a:avLst/>
                <a:gdLst/>
                <a:ahLst/>
                <a:cxnLst/>
                <a:rect l="l" t="t" r="r" b="b"/>
                <a:pathLst>
                  <a:path w="1430" h="803" fill="none" extrusionOk="0">
                    <a:moveTo>
                      <a:pt x="0" y="502"/>
                    </a:moveTo>
                    <a:cubicBezTo>
                      <a:pt x="126" y="527"/>
                      <a:pt x="1053" y="0"/>
                      <a:pt x="1429" y="80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51275" y="2095925"/>
                <a:ext cx="857113" cy="95184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606862" y="2709414"/>
                <a:ext cx="126404" cy="197015"/>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48"/>
        <p:cNvGrpSpPr/>
        <p:nvPr/>
      </p:nvGrpSpPr>
      <p:grpSpPr>
        <a:xfrm>
          <a:off x="0" y="0"/>
          <a:ext cx="0" cy="0"/>
          <a:chOff x="0" y="0"/>
          <a:chExt cx="0" cy="0"/>
        </a:xfrm>
      </p:grpSpPr>
      <p:sp>
        <p:nvSpPr>
          <p:cNvPr id="2149" name="Google Shape;2149;p48"/>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Ejercicio 3</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53"/>
        <p:cNvGrpSpPr/>
        <p:nvPr/>
      </p:nvGrpSpPr>
      <p:grpSpPr>
        <a:xfrm>
          <a:off x="0" y="0"/>
          <a:ext cx="0" cy="0"/>
          <a:chOff x="0" y="0"/>
          <a:chExt cx="0" cy="0"/>
        </a:xfrm>
      </p:grpSpPr>
      <p:sp>
        <p:nvSpPr>
          <p:cNvPr id="2154" name="Google Shape;2154;p4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XOR</a:t>
            </a:r>
            <a:endParaRPr/>
          </a:p>
        </p:txBody>
      </p:sp>
      <p:sp>
        <p:nvSpPr>
          <p:cNvPr id="2155" name="Google Shape;2155;p49"/>
          <p:cNvSpPr txBox="1"/>
          <p:nvPr/>
        </p:nvSpPr>
        <p:spPr>
          <a:xfrm flipH="1">
            <a:off x="4391700" y="38533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14</a:t>
            </a:r>
            <a:endParaRPr sz="1200">
              <a:solidFill>
                <a:schemeClr val="dk1"/>
              </a:solidFill>
              <a:latin typeface="Roboto"/>
              <a:ea typeface="Roboto"/>
              <a:cs typeface="Roboto"/>
              <a:sym typeface="Roboto"/>
            </a:endParaRPr>
          </a:p>
        </p:txBody>
      </p:sp>
      <p:sp>
        <p:nvSpPr>
          <p:cNvPr id="2156" name="Google Shape;2156;p49"/>
          <p:cNvSpPr txBox="1"/>
          <p:nvPr/>
        </p:nvSpPr>
        <p:spPr>
          <a:xfrm>
            <a:off x="720000" y="1683025"/>
            <a:ext cx="28260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a:solidFill>
                  <a:schemeClr val="dk2"/>
                </a:solidFill>
                <a:latin typeface="Bebas Neue"/>
                <a:ea typeface="Bebas Neue"/>
                <a:cs typeface="Bebas Neue"/>
                <a:sym typeface="Bebas Neue"/>
              </a:rPr>
              <a:t>Volviendo Al XOR</a:t>
            </a:r>
            <a:endParaRPr sz="3000">
              <a:solidFill>
                <a:schemeClr val="dk2"/>
              </a:solidFill>
              <a:latin typeface="Bebas Neue"/>
              <a:ea typeface="Bebas Neue"/>
              <a:cs typeface="Bebas Neue"/>
              <a:sym typeface="Bebas Neue"/>
            </a:endParaRPr>
          </a:p>
        </p:txBody>
      </p:sp>
      <p:sp>
        <p:nvSpPr>
          <p:cNvPr id="2157" name="Google Shape;2157;p49"/>
          <p:cNvSpPr txBox="1"/>
          <p:nvPr/>
        </p:nvSpPr>
        <p:spPr>
          <a:xfrm>
            <a:off x="720000" y="1980724"/>
            <a:ext cx="2451300" cy="14835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Con el uso de una red neuronal, es posible crear una curva que separe los puntos en el xor</a:t>
            </a:r>
            <a:endParaRPr sz="1600">
              <a:solidFill>
                <a:schemeClr val="dk1"/>
              </a:solidFill>
              <a:latin typeface="Roboto"/>
              <a:ea typeface="Roboto"/>
              <a:cs typeface="Roboto"/>
              <a:sym typeface="Roboto"/>
            </a:endParaRPr>
          </a:p>
        </p:txBody>
      </p:sp>
      <p:pic>
        <p:nvPicPr>
          <p:cNvPr id="2158" name="Google Shape;2158;p49"/>
          <p:cNvPicPr preferRelativeResize="0"/>
          <p:nvPr/>
        </p:nvPicPr>
        <p:blipFill>
          <a:blip r:embed="rId3">
            <a:alphaModFix amt="80000"/>
          </a:blip>
          <a:stretch>
            <a:fillRect/>
          </a:stretch>
        </p:blipFill>
        <p:spPr>
          <a:xfrm>
            <a:off x="4154825" y="1485050"/>
            <a:ext cx="4505325" cy="2400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62"/>
        <p:cNvGrpSpPr/>
        <p:nvPr/>
      </p:nvGrpSpPr>
      <p:grpSpPr>
        <a:xfrm>
          <a:off x="0" y="0"/>
          <a:ext cx="0" cy="0"/>
          <a:chOff x="0" y="0"/>
          <a:chExt cx="0" cy="0"/>
        </a:xfrm>
      </p:grpSpPr>
      <p:sp>
        <p:nvSpPr>
          <p:cNvPr id="2163" name="Google Shape;2163;p50"/>
          <p:cNvSpPr txBox="1">
            <a:spLocks noGrp="1"/>
          </p:cNvSpPr>
          <p:nvPr>
            <p:ph type="title"/>
          </p:nvPr>
        </p:nvSpPr>
        <p:spPr>
          <a:xfrm>
            <a:off x="720000" y="385050"/>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pic>
        <p:nvPicPr>
          <p:cNvPr id="2164" name="Google Shape;2164;p50"/>
          <p:cNvPicPr preferRelativeResize="0"/>
          <p:nvPr/>
        </p:nvPicPr>
        <p:blipFill>
          <a:blip r:embed="rId3">
            <a:alphaModFix/>
          </a:blip>
          <a:stretch>
            <a:fillRect/>
          </a:stretch>
        </p:blipFill>
        <p:spPr>
          <a:xfrm>
            <a:off x="277119" y="199069"/>
            <a:ext cx="451200" cy="1088213"/>
          </a:xfrm>
          <a:prstGeom prst="rect">
            <a:avLst/>
          </a:prstGeom>
          <a:noFill/>
          <a:ln>
            <a:noFill/>
          </a:ln>
        </p:spPr>
      </p:pic>
      <p:pic>
        <p:nvPicPr>
          <p:cNvPr id="2165" name="Google Shape;2165;p50"/>
          <p:cNvPicPr preferRelativeResize="0"/>
          <p:nvPr/>
        </p:nvPicPr>
        <p:blipFill>
          <a:blip r:embed="rId4">
            <a:alphaModFix/>
          </a:blip>
          <a:stretch>
            <a:fillRect/>
          </a:stretch>
        </p:blipFill>
        <p:spPr>
          <a:xfrm>
            <a:off x="784750" y="232650"/>
            <a:ext cx="892125" cy="1021050"/>
          </a:xfrm>
          <a:prstGeom prst="rect">
            <a:avLst/>
          </a:prstGeom>
          <a:noFill/>
          <a:ln>
            <a:noFill/>
          </a:ln>
        </p:spPr>
      </p:pic>
      <p:graphicFrame>
        <p:nvGraphicFramePr>
          <p:cNvPr id="2166" name="Google Shape;2166;p50"/>
          <p:cNvGraphicFramePr/>
          <p:nvPr/>
        </p:nvGraphicFramePr>
        <p:xfrm>
          <a:off x="141325" y="1817925"/>
          <a:ext cx="2657100" cy="975300"/>
        </p:xfrm>
        <a:graphic>
          <a:graphicData uri="http://schemas.openxmlformats.org/drawingml/2006/table">
            <a:tbl>
              <a:tblPr>
                <a:noFill/>
                <a:tableStyleId>{59D08CBA-569B-4486-96EF-74AE727E88AF}</a:tableStyleId>
              </a:tblPr>
              <a:tblGrid>
                <a:gridCol w="1328550">
                  <a:extLst>
                    <a:ext uri="{9D8B030D-6E8A-4147-A177-3AD203B41FA5}">
                      <a16:colId xmlns:a16="http://schemas.microsoft.com/office/drawing/2014/main" val="20000"/>
                    </a:ext>
                  </a:extLst>
                </a:gridCol>
                <a:gridCol w="1328550">
                  <a:extLst>
                    <a:ext uri="{9D8B030D-6E8A-4147-A177-3AD203B41FA5}">
                      <a16:colId xmlns:a16="http://schemas.microsoft.com/office/drawing/2014/main" val="20001"/>
                    </a:ext>
                  </a:extLst>
                </a:gridCol>
              </a:tblGrid>
              <a:tr h="429400">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Mean Error</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472675">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0.03616880</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167" name="Google Shape;2167;p50"/>
          <p:cNvPicPr preferRelativeResize="0"/>
          <p:nvPr/>
        </p:nvPicPr>
        <p:blipFill/>
        <p:spPr>
          <a:xfrm>
            <a:off x="-5366243" y="1220963"/>
            <a:ext cx="5007501" cy="2816725"/>
          </a:xfrm>
          <a:prstGeom prst="rect">
            <a:avLst/>
          </a:prstGeom>
          <a:noFill/>
          <a:ln>
            <a:noFill/>
          </a:ln>
        </p:spPr>
      </p:pic>
      <p:sp>
        <p:nvSpPr>
          <p:cNvPr id="2168" name="Google Shape;2168;p50"/>
          <p:cNvSpPr txBox="1">
            <a:spLocks noGrp="1"/>
          </p:cNvSpPr>
          <p:nvPr>
            <p:ph type="subTitle" idx="4294967295"/>
          </p:nvPr>
        </p:nvSpPr>
        <p:spPr>
          <a:xfrm>
            <a:off x="1379625" y="4683550"/>
            <a:ext cx="6615000" cy="346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sz="1200"/>
              <a:t>Ejemplo realizado con 100000 epochs y con una red con 3 hidden layers de 3 neuronas cada una</a:t>
            </a:r>
            <a:endParaRPr sz="1200"/>
          </a:p>
        </p:txBody>
      </p:sp>
      <p:sp>
        <p:nvSpPr>
          <p:cNvPr id="2169" name="Google Shape;2169;p50"/>
          <p:cNvSpPr txBox="1"/>
          <p:nvPr/>
        </p:nvSpPr>
        <p:spPr>
          <a:xfrm flipH="1">
            <a:off x="3248700" y="40057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15</a:t>
            </a:r>
            <a:endParaRPr sz="1200">
              <a:solidFill>
                <a:schemeClr val="dk1"/>
              </a:solidFill>
              <a:latin typeface="Roboto"/>
              <a:ea typeface="Roboto"/>
              <a:cs typeface="Roboto"/>
              <a:sym typeface="Roboto"/>
            </a:endParaRPr>
          </a:p>
        </p:txBody>
      </p:sp>
      <p:sp>
        <p:nvSpPr>
          <p:cNvPr id="2170" name="Google Shape;2170;p50"/>
          <p:cNvSpPr/>
          <p:nvPr/>
        </p:nvSpPr>
        <p:spPr>
          <a:xfrm>
            <a:off x="2910925" y="1406100"/>
            <a:ext cx="768600" cy="27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0"/>
          <p:cNvSpPr/>
          <p:nvPr/>
        </p:nvSpPr>
        <p:spPr>
          <a:xfrm>
            <a:off x="6872925" y="1406100"/>
            <a:ext cx="768600" cy="2751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2" name="Google Shape;2172;p50"/>
          <p:cNvPicPr preferRelativeResize="0"/>
          <p:nvPr/>
        </p:nvPicPr>
        <p:blipFill>
          <a:blip r:embed="rId5">
            <a:alphaModFix amt="80000"/>
          </a:blip>
          <a:stretch>
            <a:fillRect/>
          </a:stretch>
        </p:blipFill>
        <p:spPr>
          <a:xfrm>
            <a:off x="7128600" y="1439674"/>
            <a:ext cx="1873851" cy="1425526"/>
          </a:xfrm>
          <a:prstGeom prst="rect">
            <a:avLst/>
          </a:prstGeom>
          <a:noFill/>
          <a:ln>
            <a:noFill/>
          </a:ln>
        </p:spPr>
      </p:pic>
      <p:pic>
        <p:nvPicPr>
          <p:cNvPr id="3" name="Imagen 2">
            <a:extLst>
              <a:ext uri="{FF2B5EF4-FFF2-40B4-BE49-F238E27FC236}">
                <a16:creationId xmlns:a16="http://schemas.microsoft.com/office/drawing/2014/main" id="{2DEAF6D8-8942-4C02-8A7E-8162D811BBB2}"/>
              </a:ext>
            </a:extLst>
          </p:cNvPr>
          <p:cNvPicPr>
            <a:picLocks noChangeAspect="1"/>
          </p:cNvPicPr>
          <p:nvPr/>
        </p:nvPicPr>
        <p:blipFill>
          <a:blip r:embed="rId6"/>
          <a:stretch>
            <a:fillRect/>
          </a:stretch>
        </p:blipFill>
        <p:spPr>
          <a:xfrm>
            <a:off x="3305999" y="1220964"/>
            <a:ext cx="3418386" cy="2814206"/>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sp>
        <p:nvSpPr>
          <p:cNvPr id="2177" name="Google Shape;2177;p51"/>
          <p:cNvSpPr txBox="1">
            <a:spLocks noGrp="1"/>
          </p:cNvSpPr>
          <p:nvPr>
            <p:ph type="title"/>
          </p:nvPr>
        </p:nvSpPr>
        <p:spPr>
          <a:xfrm>
            <a:off x="720000" y="385050"/>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sp>
        <p:nvSpPr>
          <p:cNvPr id="2178" name="Google Shape;2178;p51"/>
          <p:cNvSpPr txBox="1">
            <a:spLocks noGrp="1"/>
          </p:cNvSpPr>
          <p:nvPr>
            <p:ph type="subTitle" idx="4294967295"/>
          </p:nvPr>
        </p:nvSpPr>
        <p:spPr>
          <a:xfrm>
            <a:off x="1110950" y="4398725"/>
            <a:ext cx="2855700" cy="346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sz="1200"/>
              <a:t>4  hidden layers de 8 neuronas cada una</a:t>
            </a:r>
            <a:endParaRPr sz="1200"/>
          </a:p>
        </p:txBody>
      </p:sp>
      <p:pic>
        <p:nvPicPr>
          <p:cNvPr id="2179" name="Google Shape;2179;p51"/>
          <p:cNvPicPr preferRelativeResize="0"/>
          <p:nvPr/>
        </p:nvPicPr>
        <p:blipFill>
          <a:blip r:embed="rId3">
            <a:alphaModFix amt="90000"/>
          </a:blip>
          <a:stretch>
            <a:fillRect/>
          </a:stretch>
        </p:blipFill>
        <p:spPr>
          <a:xfrm>
            <a:off x="676375" y="1341025"/>
            <a:ext cx="3834862" cy="2894925"/>
          </a:xfrm>
          <a:prstGeom prst="rect">
            <a:avLst/>
          </a:prstGeom>
          <a:noFill/>
          <a:ln>
            <a:noFill/>
          </a:ln>
        </p:spPr>
      </p:pic>
      <p:pic>
        <p:nvPicPr>
          <p:cNvPr id="2180" name="Google Shape;2180;p51"/>
          <p:cNvPicPr preferRelativeResize="0"/>
          <p:nvPr/>
        </p:nvPicPr>
        <p:blipFill>
          <a:blip r:embed="rId4">
            <a:alphaModFix/>
          </a:blip>
          <a:stretch>
            <a:fillRect/>
          </a:stretch>
        </p:blipFill>
        <p:spPr>
          <a:xfrm>
            <a:off x="189550" y="219325"/>
            <a:ext cx="1535357" cy="654125"/>
          </a:xfrm>
          <a:prstGeom prst="rect">
            <a:avLst/>
          </a:prstGeom>
          <a:noFill/>
          <a:ln>
            <a:noFill/>
          </a:ln>
        </p:spPr>
      </p:pic>
      <p:sp>
        <p:nvSpPr>
          <p:cNvPr id="2181" name="Google Shape;2181;p51"/>
          <p:cNvSpPr txBox="1">
            <a:spLocks noGrp="1"/>
          </p:cNvSpPr>
          <p:nvPr>
            <p:ph type="subTitle" idx="4294967295"/>
          </p:nvPr>
        </p:nvSpPr>
        <p:spPr>
          <a:xfrm>
            <a:off x="5350900" y="4398725"/>
            <a:ext cx="2855700" cy="346800"/>
          </a:xfrm>
          <a:prstGeom prst="rect">
            <a:avLst/>
          </a:prstGeom>
        </p:spPr>
        <p:txBody>
          <a:bodyPr spcFirstLastPara="1" wrap="square" lIns="0" tIns="0" rIns="0" bIns="0" anchor="t" anchorCtr="0">
            <a:noAutofit/>
          </a:bodyPr>
          <a:lstStyle/>
          <a:p>
            <a:pPr marL="0" lvl="0" indent="0" algn="l" rtl="0">
              <a:spcBef>
                <a:spcPts val="0"/>
              </a:spcBef>
              <a:spcAft>
                <a:spcPts val="1600"/>
              </a:spcAft>
              <a:buNone/>
            </a:pPr>
            <a:r>
              <a:rPr lang="en" sz="1200"/>
              <a:t>2  hidden layers de 3 neuronas cada una</a:t>
            </a:r>
            <a:endParaRPr sz="1200"/>
          </a:p>
        </p:txBody>
      </p:sp>
      <p:pic>
        <p:nvPicPr>
          <p:cNvPr id="2182" name="Google Shape;2182;p51"/>
          <p:cNvPicPr preferRelativeResize="0"/>
          <p:nvPr/>
        </p:nvPicPr>
        <p:blipFill>
          <a:blip r:embed="rId5">
            <a:alphaModFix amt="90000"/>
          </a:blip>
          <a:stretch>
            <a:fillRect/>
          </a:stretch>
        </p:blipFill>
        <p:spPr>
          <a:xfrm>
            <a:off x="4663637" y="1330650"/>
            <a:ext cx="3872873" cy="291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2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
              <a:t>TABLE OF CONTENTS</a:t>
            </a:r>
            <a:endParaRPr/>
          </a:p>
        </p:txBody>
      </p:sp>
      <p:sp>
        <p:nvSpPr>
          <p:cNvPr id="1882" name="Google Shape;1882;p25"/>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ConcluSiOnES</a:t>
            </a:r>
            <a:endParaRPr/>
          </a:p>
        </p:txBody>
      </p:sp>
      <p:sp>
        <p:nvSpPr>
          <p:cNvPr id="1883" name="Google Shape;1883;p25"/>
          <p:cNvSpPr txBox="1">
            <a:spLocks noGrp="1"/>
          </p:cNvSpPr>
          <p:nvPr>
            <p:ph type="title" idx="9"/>
          </p:nvPr>
        </p:nvSpPr>
        <p:spPr>
          <a:xfrm>
            <a:off x="6908700" y="1766950"/>
            <a:ext cx="584700" cy="58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03</a:t>
            </a:r>
            <a:endParaRPr/>
          </a:p>
        </p:txBody>
      </p:sp>
      <p:sp>
        <p:nvSpPr>
          <p:cNvPr id="1884" name="Google Shape;1884;p25"/>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Perceptron multicapa</a:t>
            </a:r>
            <a:endParaRPr/>
          </a:p>
          <a:p>
            <a:pPr marL="0" lvl="0" indent="0" algn="just" rtl="0">
              <a:spcBef>
                <a:spcPts val="0"/>
              </a:spcBef>
              <a:spcAft>
                <a:spcPts val="0"/>
              </a:spcAft>
              <a:buNone/>
            </a:pPr>
            <a:endParaRPr/>
          </a:p>
        </p:txBody>
      </p:sp>
      <p:sp>
        <p:nvSpPr>
          <p:cNvPr id="1885" name="Google Shape;1885;p25"/>
          <p:cNvSpPr txBox="1">
            <a:spLocks noGrp="1"/>
          </p:cNvSpPr>
          <p:nvPr>
            <p:ph type="title" idx="6"/>
          </p:nvPr>
        </p:nvSpPr>
        <p:spPr>
          <a:xfrm>
            <a:off x="3904550" y="1766950"/>
            <a:ext cx="584700" cy="58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02</a:t>
            </a:r>
            <a:endParaRPr/>
          </a:p>
        </p:txBody>
      </p:sp>
      <p:sp>
        <p:nvSpPr>
          <p:cNvPr id="1886" name="Google Shape;1886;p25"/>
          <p:cNvSpPr txBox="1">
            <a:spLocks noGrp="1"/>
          </p:cNvSpPr>
          <p:nvPr>
            <p:ph type="subTitle" idx="1"/>
          </p:nvPr>
        </p:nvSpPr>
        <p:spPr>
          <a:xfrm>
            <a:off x="577488" y="3573142"/>
            <a:ext cx="17517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Perceptrón simple y sus capacidades</a:t>
            </a:r>
            <a:endParaRPr/>
          </a:p>
        </p:txBody>
      </p:sp>
      <p:sp>
        <p:nvSpPr>
          <p:cNvPr id="1887" name="Google Shape;1887;p25"/>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Perceptron SImple</a:t>
            </a:r>
            <a:endParaRPr/>
          </a:p>
          <a:p>
            <a:pPr marL="0" lvl="0" indent="0" algn="just" rtl="0">
              <a:spcBef>
                <a:spcPts val="0"/>
              </a:spcBef>
              <a:spcAft>
                <a:spcPts val="0"/>
              </a:spcAft>
              <a:buNone/>
            </a:pPr>
            <a:endParaRPr/>
          </a:p>
        </p:txBody>
      </p:sp>
      <p:sp>
        <p:nvSpPr>
          <p:cNvPr id="1888" name="Google Shape;1888;p25"/>
          <p:cNvSpPr txBox="1">
            <a:spLocks noGrp="1"/>
          </p:cNvSpPr>
          <p:nvPr>
            <p:ph type="title" idx="3"/>
          </p:nvPr>
        </p:nvSpPr>
        <p:spPr>
          <a:xfrm>
            <a:off x="954550" y="1766925"/>
            <a:ext cx="584700" cy="585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01</a:t>
            </a:r>
            <a:endParaRPr/>
          </a:p>
        </p:txBody>
      </p:sp>
      <p:sp>
        <p:nvSpPr>
          <p:cNvPr id="1889" name="Google Shape;1889;p25"/>
          <p:cNvSpPr txBox="1">
            <a:spLocks noGrp="1"/>
          </p:cNvSpPr>
          <p:nvPr>
            <p:ph type="subTitle" idx="4"/>
          </p:nvPr>
        </p:nvSpPr>
        <p:spPr>
          <a:xfrm>
            <a:off x="3622025" y="3513350"/>
            <a:ext cx="1466700" cy="920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Perceptrón multicapa y sus capacidades</a:t>
            </a:r>
            <a:endParaRPr/>
          </a:p>
        </p:txBody>
      </p:sp>
      <p:sp>
        <p:nvSpPr>
          <p:cNvPr id="1890" name="Google Shape;1890;p25"/>
          <p:cNvSpPr txBox="1">
            <a:spLocks noGrp="1"/>
          </p:cNvSpPr>
          <p:nvPr>
            <p:ph type="subTitle" idx="7"/>
          </p:nvPr>
        </p:nvSpPr>
        <p:spPr>
          <a:xfrm>
            <a:off x="6480588" y="3573150"/>
            <a:ext cx="1751700" cy="64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Conclusiones y resultados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86"/>
        <p:cNvGrpSpPr/>
        <p:nvPr/>
      </p:nvGrpSpPr>
      <p:grpSpPr>
        <a:xfrm>
          <a:off x="0" y="0"/>
          <a:ext cx="0" cy="0"/>
          <a:chOff x="0" y="0"/>
          <a:chExt cx="0" cy="0"/>
        </a:xfrm>
      </p:grpSpPr>
      <p:sp>
        <p:nvSpPr>
          <p:cNvPr id="2187" name="Google Shape;2187;p5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Clasificación por paridad</a:t>
            </a:r>
            <a:endParaRPr/>
          </a:p>
        </p:txBody>
      </p:sp>
      <p:sp>
        <p:nvSpPr>
          <p:cNvPr id="2188" name="Google Shape;2188;p52"/>
          <p:cNvSpPr txBox="1"/>
          <p:nvPr/>
        </p:nvSpPr>
        <p:spPr>
          <a:xfrm>
            <a:off x="720000" y="1683025"/>
            <a:ext cx="42312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a:solidFill>
                  <a:schemeClr val="dk2"/>
                </a:solidFill>
                <a:latin typeface="Bebas Neue"/>
                <a:ea typeface="Bebas Neue"/>
                <a:cs typeface="Bebas Neue"/>
                <a:sym typeface="Bebas Neue"/>
              </a:rPr>
              <a:t>Identificación de Números pares</a:t>
            </a:r>
            <a:endParaRPr sz="3000">
              <a:solidFill>
                <a:schemeClr val="dk2"/>
              </a:solidFill>
              <a:latin typeface="Bebas Neue"/>
              <a:ea typeface="Bebas Neue"/>
              <a:cs typeface="Bebas Neue"/>
              <a:sym typeface="Bebas Neue"/>
            </a:endParaRPr>
          </a:p>
        </p:txBody>
      </p:sp>
      <p:sp>
        <p:nvSpPr>
          <p:cNvPr id="2189" name="Google Shape;2189;p52"/>
          <p:cNvSpPr txBox="1"/>
          <p:nvPr/>
        </p:nvSpPr>
        <p:spPr>
          <a:xfrm>
            <a:off x="749025" y="2171425"/>
            <a:ext cx="4061400" cy="14400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En el caso de los números inicialmente partimos de la hipótesis de que no tiene porque necesariamente poder generalizar la paridad de un número dado la forma que tiene, esto se comprueba con los datos.</a:t>
            </a:r>
            <a:endParaRPr sz="1600">
              <a:solidFill>
                <a:schemeClr val="dk1"/>
              </a:solidFill>
              <a:latin typeface="Roboto"/>
              <a:ea typeface="Roboto"/>
              <a:cs typeface="Roboto"/>
              <a:sym typeface="Roboto"/>
            </a:endParaRPr>
          </a:p>
        </p:txBody>
      </p:sp>
      <p:graphicFrame>
        <p:nvGraphicFramePr>
          <p:cNvPr id="2190" name="Google Shape;2190;p52"/>
          <p:cNvGraphicFramePr/>
          <p:nvPr/>
        </p:nvGraphicFramePr>
        <p:xfrm>
          <a:off x="5378925" y="1464388"/>
          <a:ext cx="3045075" cy="2683875"/>
        </p:xfrm>
        <a:graphic>
          <a:graphicData uri="http://schemas.openxmlformats.org/drawingml/2006/table">
            <a:tbl>
              <a:tblPr>
                <a:noFill/>
                <a:tableStyleId>{59D08CBA-569B-4486-96EF-74AE727E88AF}</a:tableStyleId>
              </a:tblPr>
              <a:tblGrid>
                <a:gridCol w="1015025">
                  <a:extLst>
                    <a:ext uri="{9D8B030D-6E8A-4147-A177-3AD203B41FA5}">
                      <a16:colId xmlns:a16="http://schemas.microsoft.com/office/drawing/2014/main" val="20000"/>
                    </a:ext>
                  </a:extLst>
                </a:gridCol>
                <a:gridCol w="1015025">
                  <a:extLst>
                    <a:ext uri="{9D8B030D-6E8A-4147-A177-3AD203B41FA5}">
                      <a16:colId xmlns:a16="http://schemas.microsoft.com/office/drawing/2014/main" val="20001"/>
                    </a:ext>
                  </a:extLst>
                </a:gridCol>
                <a:gridCol w="1015025">
                  <a:extLst>
                    <a:ext uri="{9D8B030D-6E8A-4147-A177-3AD203B41FA5}">
                      <a16:colId xmlns:a16="http://schemas.microsoft.com/office/drawing/2014/main" val="20002"/>
                    </a:ext>
                  </a:extLst>
                </a:gridCol>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tc>
                  <a:txBody>
                    <a:bodyPr/>
                    <a:lstStyle/>
                    <a:p>
                      <a:pPr marL="0" lvl="0" indent="0" algn="ctr" rtl="0">
                        <a:spcBef>
                          <a:spcPts val="0"/>
                        </a:spcBef>
                        <a:spcAft>
                          <a:spcPts val="0"/>
                        </a:spcAft>
                        <a:buNone/>
                      </a:pPr>
                      <a:r>
                        <a:rPr lang="en" sz="2000">
                          <a:latin typeface="Bebas Neue"/>
                          <a:ea typeface="Bebas Neue"/>
                          <a:cs typeface="Bebas Neue"/>
                          <a:sym typeface="Bebas Neue"/>
                        </a:rPr>
                        <a:t>Testing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Accuracy</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0.5</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Precision</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0.5</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Recall</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F1 Score</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0.666</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191" name="Google Shape;2191;p52"/>
          <p:cNvSpPr txBox="1"/>
          <p:nvPr/>
        </p:nvSpPr>
        <p:spPr>
          <a:xfrm>
            <a:off x="5687663" y="4127736"/>
            <a:ext cx="24513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Porcentaje de entrenamiento 0.5</a:t>
            </a:r>
            <a:endParaRPr sz="1200">
              <a:solidFill>
                <a:schemeClr val="dk1"/>
              </a:solidFill>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95"/>
        <p:cNvGrpSpPr/>
        <p:nvPr/>
      </p:nvGrpSpPr>
      <p:grpSpPr>
        <a:xfrm>
          <a:off x="0" y="0"/>
          <a:ext cx="0" cy="0"/>
          <a:chOff x="0" y="0"/>
          <a:chExt cx="0" cy="0"/>
        </a:xfrm>
      </p:grpSpPr>
      <p:sp>
        <p:nvSpPr>
          <p:cNvPr id="2196" name="Google Shape;2196;p5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pic>
        <p:nvPicPr>
          <p:cNvPr id="2197" name="Google Shape;2197;p53"/>
          <p:cNvPicPr preferRelativeResize="0"/>
          <p:nvPr/>
        </p:nvPicPr>
        <p:blipFill>
          <a:blip r:embed="rId3">
            <a:alphaModFix/>
          </a:blip>
          <a:stretch>
            <a:fillRect/>
          </a:stretch>
        </p:blipFill>
        <p:spPr>
          <a:xfrm>
            <a:off x="212474" y="300200"/>
            <a:ext cx="540904" cy="714200"/>
          </a:xfrm>
          <a:prstGeom prst="rect">
            <a:avLst/>
          </a:prstGeom>
          <a:noFill/>
          <a:ln>
            <a:noFill/>
          </a:ln>
        </p:spPr>
      </p:pic>
      <p:pic>
        <p:nvPicPr>
          <p:cNvPr id="2198" name="Google Shape;2198;p53"/>
          <p:cNvPicPr preferRelativeResize="0"/>
          <p:nvPr/>
        </p:nvPicPr>
        <p:blipFill rotWithShape="1">
          <a:blip r:embed="rId4">
            <a:alphaModFix/>
          </a:blip>
          <a:srcRect l="25771" t="25771"/>
          <a:stretch/>
        </p:blipFill>
        <p:spPr>
          <a:xfrm>
            <a:off x="803729" y="300200"/>
            <a:ext cx="587314" cy="714199"/>
          </a:xfrm>
          <a:prstGeom prst="rect">
            <a:avLst/>
          </a:prstGeom>
          <a:noFill/>
          <a:ln>
            <a:noFill/>
          </a:ln>
        </p:spPr>
      </p:pic>
      <p:pic>
        <p:nvPicPr>
          <p:cNvPr id="2199" name="Google Shape;2199;p53"/>
          <p:cNvPicPr preferRelativeResize="0"/>
          <p:nvPr/>
        </p:nvPicPr>
        <p:blipFill>
          <a:blip r:embed="rId5">
            <a:alphaModFix/>
          </a:blip>
          <a:stretch>
            <a:fillRect/>
          </a:stretch>
        </p:blipFill>
        <p:spPr>
          <a:xfrm>
            <a:off x="1441382" y="300199"/>
            <a:ext cx="335247" cy="714199"/>
          </a:xfrm>
          <a:prstGeom prst="rect">
            <a:avLst/>
          </a:prstGeom>
          <a:noFill/>
          <a:ln>
            <a:noFill/>
          </a:ln>
        </p:spPr>
      </p:pic>
      <p:pic>
        <p:nvPicPr>
          <p:cNvPr id="2200" name="Google Shape;2200;p53"/>
          <p:cNvPicPr preferRelativeResize="0"/>
          <p:nvPr/>
        </p:nvPicPr>
        <p:blipFill>
          <a:blip r:embed="rId6">
            <a:alphaModFix/>
          </a:blip>
          <a:stretch>
            <a:fillRect/>
          </a:stretch>
        </p:blipFill>
        <p:spPr>
          <a:xfrm>
            <a:off x="1837219" y="300199"/>
            <a:ext cx="473306" cy="714199"/>
          </a:xfrm>
          <a:prstGeom prst="rect">
            <a:avLst/>
          </a:prstGeom>
          <a:noFill/>
          <a:ln>
            <a:noFill/>
          </a:ln>
        </p:spPr>
      </p:pic>
      <p:pic>
        <p:nvPicPr>
          <p:cNvPr id="2201" name="Google Shape;2201;p53"/>
          <p:cNvPicPr preferRelativeResize="0"/>
          <p:nvPr/>
        </p:nvPicPr>
        <p:blipFill/>
        <p:spPr>
          <a:xfrm>
            <a:off x="-6445179" y="1234974"/>
            <a:ext cx="6082490" cy="3421400"/>
          </a:xfrm>
          <a:prstGeom prst="rect">
            <a:avLst/>
          </a:prstGeom>
          <a:noFill/>
          <a:ln>
            <a:noFill/>
          </a:ln>
        </p:spPr>
      </p:pic>
      <p:graphicFrame>
        <p:nvGraphicFramePr>
          <p:cNvPr id="2202" name="Google Shape;2202;p53"/>
          <p:cNvGraphicFramePr/>
          <p:nvPr/>
        </p:nvGraphicFramePr>
        <p:xfrm>
          <a:off x="314100" y="2112975"/>
          <a:ext cx="2738700" cy="1610325"/>
        </p:xfrm>
        <a:graphic>
          <a:graphicData uri="http://schemas.openxmlformats.org/drawingml/2006/table">
            <a:tbl>
              <a:tblPr>
                <a:noFill/>
                <a:tableStyleId>{59D08CBA-569B-4486-96EF-74AE727E88AF}</a:tableStyleId>
              </a:tblPr>
              <a:tblGrid>
                <a:gridCol w="1369350">
                  <a:extLst>
                    <a:ext uri="{9D8B030D-6E8A-4147-A177-3AD203B41FA5}">
                      <a16:colId xmlns:a16="http://schemas.microsoft.com/office/drawing/2014/main" val="20000"/>
                    </a:ext>
                  </a:extLst>
                </a:gridCol>
                <a:gridCol w="1369350">
                  <a:extLst>
                    <a:ext uri="{9D8B030D-6E8A-4147-A177-3AD203B41FA5}">
                      <a16:colId xmlns:a16="http://schemas.microsoft.com/office/drawing/2014/main" val="20001"/>
                    </a:ext>
                  </a:extLst>
                </a:gridCol>
              </a:tblGrid>
              <a:tr h="536775">
                <a:tc>
                  <a:txBody>
                    <a:bodyPr/>
                    <a:lstStyle/>
                    <a:p>
                      <a:pPr marL="0" lvl="0" indent="0" algn="l" rtl="0">
                        <a:spcBef>
                          <a:spcPts val="0"/>
                        </a:spcBef>
                        <a:spcAft>
                          <a:spcPts val="0"/>
                        </a:spcAft>
                        <a:buNone/>
                      </a:pPr>
                      <a:endParaRPr/>
                    </a:p>
                  </a:txBody>
                  <a:tcPr marL="91425" marR="91425" marT="91425" marB="91425">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r>
                        <a:rPr lang="en" sz="2000">
                          <a:latin typeface="Bebas Neue"/>
                          <a:ea typeface="Bebas Neue"/>
                          <a:cs typeface="Bebas Neue"/>
                          <a:sym typeface="Bebas Neue"/>
                        </a:rPr>
                        <a:t>Mean Error</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4"/>
                    </a:solidFill>
                  </a:tcPr>
                </a:tc>
                <a:extLst>
                  <a:ext uri="{0D108BD9-81ED-4DB2-BD59-A6C34878D82A}">
                    <a16:rowId xmlns:a16="http://schemas.microsoft.com/office/drawing/2014/main" val="10000"/>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Training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0.01192630</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536775">
                <a:tc>
                  <a:txBody>
                    <a:bodyPr/>
                    <a:lstStyle/>
                    <a:p>
                      <a:pPr marL="0" lvl="0" indent="0" algn="ctr" rtl="0">
                        <a:spcBef>
                          <a:spcPts val="0"/>
                        </a:spcBef>
                        <a:spcAft>
                          <a:spcPts val="0"/>
                        </a:spcAft>
                        <a:buNone/>
                      </a:pPr>
                      <a:r>
                        <a:rPr lang="en" sz="2000">
                          <a:latin typeface="Bebas Neue"/>
                          <a:ea typeface="Bebas Neue"/>
                          <a:cs typeface="Bebas Neue"/>
                          <a:sym typeface="Bebas Neue"/>
                        </a:rPr>
                        <a:t>TESTING</a:t>
                      </a:r>
                      <a:endParaRPr sz="2000">
                        <a:latin typeface="Bebas Neue"/>
                        <a:ea typeface="Bebas Neue"/>
                        <a:cs typeface="Bebas Neue"/>
                        <a:sym typeface="Bebas Neue"/>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1600">
                          <a:solidFill>
                            <a:schemeClr val="dk2"/>
                          </a:solidFill>
                          <a:latin typeface="Roboto"/>
                          <a:ea typeface="Roboto"/>
                          <a:cs typeface="Roboto"/>
                          <a:sym typeface="Roboto"/>
                        </a:rPr>
                        <a:t>1.81139739</a:t>
                      </a:r>
                      <a:endParaRPr sz="1600">
                        <a:solidFill>
                          <a:schemeClr val="dk2"/>
                        </a:solidFill>
                        <a:latin typeface="Roboto"/>
                        <a:ea typeface="Roboto"/>
                        <a:cs typeface="Roboto"/>
                        <a:sym typeface="Roboto"/>
                      </a:endParaRPr>
                    </a:p>
                  </a:txBody>
                  <a:tcPr marL="91425" marR="91425" marT="91425" marB="9142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203" name="Google Shape;2203;p53"/>
          <p:cNvSpPr/>
          <p:nvPr/>
        </p:nvSpPr>
        <p:spPr>
          <a:xfrm>
            <a:off x="3166800" y="1247225"/>
            <a:ext cx="1023600" cy="354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3"/>
          <p:cNvSpPr/>
          <p:nvPr/>
        </p:nvSpPr>
        <p:spPr>
          <a:xfrm>
            <a:off x="8404200" y="1240275"/>
            <a:ext cx="968400" cy="354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3"/>
          <p:cNvSpPr txBox="1"/>
          <p:nvPr/>
        </p:nvSpPr>
        <p:spPr>
          <a:xfrm flipH="1">
            <a:off x="4391700" y="46153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16</a:t>
            </a:r>
            <a:endParaRPr sz="1200">
              <a:solidFill>
                <a:schemeClr val="dk1"/>
              </a:solidFill>
              <a:latin typeface="Roboto"/>
              <a:ea typeface="Roboto"/>
              <a:cs typeface="Roboto"/>
              <a:sym typeface="Roboto"/>
            </a:endParaRPr>
          </a:p>
        </p:txBody>
      </p:sp>
      <p:pic>
        <p:nvPicPr>
          <p:cNvPr id="3" name="Imagen 2">
            <a:extLst>
              <a:ext uri="{FF2B5EF4-FFF2-40B4-BE49-F238E27FC236}">
                <a16:creationId xmlns:a16="http://schemas.microsoft.com/office/drawing/2014/main" id="{3479A45E-768C-4051-896F-62B344C0298E}"/>
              </a:ext>
            </a:extLst>
          </p:cNvPr>
          <p:cNvPicPr>
            <a:picLocks noChangeAspect="1"/>
          </p:cNvPicPr>
          <p:nvPr/>
        </p:nvPicPr>
        <p:blipFill>
          <a:blip r:embed="rId7"/>
          <a:stretch>
            <a:fillRect/>
          </a:stretch>
        </p:blipFill>
        <p:spPr>
          <a:xfrm>
            <a:off x="4097986" y="1250081"/>
            <a:ext cx="4090362" cy="333611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9"/>
        <p:cNvGrpSpPr/>
        <p:nvPr/>
      </p:nvGrpSpPr>
      <p:grpSpPr>
        <a:xfrm>
          <a:off x="0" y="0"/>
          <a:ext cx="0" cy="0"/>
          <a:chOff x="0" y="0"/>
          <a:chExt cx="0" cy="0"/>
        </a:xfrm>
      </p:grpSpPr>
      <p:sp>
        <p:nvSpPr>
          <p:cNvPr id="2210" name="Google Shape;2210;p54"/>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03</a:t>
            </a:r>
            <a:endParaRPr/>
          </a:p>
        </p:txBody>
      </p:sp>
      <p:sp>
        <p:nvSpPr>
          <p:cNvPr id="2211" name="Google Shape;2211;p54"/>
          <p:cNvSpPr txBox="1">
            <a:spLocks noGrp="1"/>
          </p:cNvSpPr>
          <p:nvPr>
            <p:ph type="title"/>
          </p:nvPr>
        </p:nvSpPr>
        <p:spPr>
          <a:xfrm>
            <a:off x="2417025" y="2194350"/>
            <a:ext cx="4387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ConclusiOnES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55"/>
          <p:cNvSpPr txBox="1">
            <a:spLocks noGrp="1"/>
          </p:cNvSpPr>
          <p:nvPr>
            <p:ph type="title"/>
          </p:nvPr>
        </p:nvSpPr>
        <p:spPr>
          <a:xfrm>
            <a:off x="5339700" y="1583488"/>
            <a:ext cx="2468700"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Patrones</a:t>
            </a:r>
            <a:endParaRPr/>
          </a:p>
        </p:txBody>
      </p:sp>
      <p:sp>
        <p:nvSpPr>
          <p:cNvPr id="2217" name="Google Shape;2217;p55"/>
          <p:cNvSpPr txBox="1">
            <a:spLocks noGrp="1"/>
          </p:cNvSpPr>
          <p:nvPr>
            <p:ph type="subTitle" idx="4294967295"/>
          </p:nvPr>
        </p:nvSpPr>
        <p:spPr>
          <a:xfrm>
            <a:off x="4937975" y="2332275"/>
            <a:ext cx="3710100" cy="1027500"/>
          </a:xfrm>
          <a:prstGeom prst="rect">
            <a:avLst/>
          </a:prstGeom>
        </p:spPr>
        <p:txBody>
          <a:bodyPr spcFirstLastPara="1" wrap="square" lIns="0" tIns="0" rIns="0" bIns="0" anchor="t" anchorCtr="0">
            <a:noAutofit/>
          </a:bodyPr>
          <a:lstStyle/>
          <a:p>
            <a:pPr marL="0" lvl="0" indent="0" algn="just" rtl="0">
              <a:spcBef>
                <a:spcPts val="0"/>
              </a:spcBef>
              <a:spcAft>
                <a:spcPts val="1600"/>
              </a:spcAft>
              <a:buNone/>
            </a:pPr>
            <a:r>
              <a:rPr lang="en"/>
              <a:t>Si bien en un principio las redes neuronales parecen mágicas, necesitan poder identificar patrones reales en el material de entrenamiento si queremos que logren generalizar exitosamente</a:t>
            </a:r>
            <a:endParaRPr/>
          </a:p>
        </p:txBody>
      </p:sp>
      <p:pic>
        <p:nvPicPr>
          <p:cNvPr id="2218" name="Google Shape;2218;p55"/>
          <p:cNvPicPr preferRelativeResize="0"/>
          <p:nvPr/>
        </p:nvPicPr>
        <p:blipFill rotWithShape="1">
          <a:blip r:embed="rId3">
            <a:alphaModFix/>
          </a:blip>
          <a:srcRect t="2878" b="13933"/>
          <a:stretch/>
        </p:blipFill>
        <p:spPr>
          <a:xfrm>
            <a:off x="799750" y="631900"/>
            <a:ext cx="3065274" cy="387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22"/>
        <p:cNvGrpSpPr/>
        <p:nvPr/>
      </p:nvGrpSpPr>
      <p:grpSpPr>
        <a:xfrm>
          <a:off x="0" y="0"/>
          <a:ext cx="0" cy="0"/>
          <a:chOff x="0" y="0"/>
          <a:chExt cx="0" cy="0"/>
        </a:xfrm>
      </p:grpSpPr>
      <p:sp>
        <p:nvSpPr>
          <p:cNvPr id="2223" name="Google Shape;2223;p56"/>
          <p:cNvSpPr txBox="1">
            <a:spLocks noGrp="1"/>
          </p:cNvSpPr>
          <p:nvPr>
            <p:ph type="title"/>
          </p:nvPr>
        </p:nvSpPr>
        <p:spPr>
          <a:xfrm>
            <a:off x="720000" y="670425"/>
            <a:ext cx="2468700"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Momentum</a:t>
            </a:r>
            <a:endParaRPr/>
          </a:p>
        </p:txBody>
      </p:sp>
      <p:sp>
        <p:nvSpPr>
          <p:cNvPr id="2224" name="Google Shape;2224;p56"/>
          <p:cNvSpPr txBox="1">
            <a:spLocks noGrp="1"/>
          </p:cNvSpPr>
          <p:nvPr>
            <p:ph type="subTitle" idx="4294967295"/>
          </p:nvPr>
        </p:nvSpPr>
        <p:spPr>
          <a:xfrm>
            <a:off x="720000" y="1309075"/>
            <a:ext cx="3852000" cy="2250300"/>
          </a:xfrm>
          <a:prstGeom prst="rect">
            <a:avLst/>
          </a:prstGeom>
        </p:spPr>
        <p:txBody>
          <a:bodyPr spcFirstLastPara="1" wrap="square" lIns="0" tIns="0" rIns="0" bIns="0" anchor="t" anchorCtr="0">
            <a:noAutofit/>
          </a:bodyPr>
          <a:lstStyle/>
          <a:p>
            <a:pPr marL="0" lvl="0" indent="0" algn="just" rtl="0">
              <a:spcBef>
                <a:spcPts val="0"/>
              </a:spcBef>
              <a:spcAft>
                <a:spcPts val="1600"/>
              </a:spcAft>
              <a:buNone/>
            </a:pPr>
            <a:r>
              <a:rPr lang="en"/>
              <a:t>Si bien el aplicar un momentum me puede ayudar a alcanzar valores mínimos más rápido, una vez que llegamos a estos, observamos que los resultados pueden volverse erráticos y producir que el valor mínimo de error obtenido, empeore a lo largo de muchas iteraciones. Ya que al descender más rápido a valores pequeños acumula momentum de iteraciones anteriores, que probablemente descargue en alguna dirección no tan acertada o de forma exagerada.</a:t>
            </a:r>
            <a:endParaRPr/>
          </a:p>
        </p:txBody>
      </p:sp>
      <p:pic>
        <p:nvPicPr>
          <p:cNvPr id="2225" name="Google Shape;2225;p56"/>
          <p:cNvPicPr preferRelativeResize="0"/>
          <p:nvPr/>
        </p:nvPicPr>
        <p:blipFill>
          <a:blip r:embed="rId3">
            <a:alphaModFix/>
          </a:blip>
          <a:stretch>
            <a:fillRect/>
          </a:stretch>
        </p:blipFill>
        <p:spPr>
          <a:xfrm>
            <a:off x="5262950" y="1492825"/>
            <a:ext cx="3377575" cy="25385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0" name="Google Shape;2230;p57"/>
          <p:cNvSpPr txBox="1">
            <a:spLocks noGrp="1"/>
          </p:cNvSpPr>
          <p:nvPr>
            <p:ph type="title"/>
          </p:nvPr>
        </p:nvSpPr>
        <p:spPr>
          <a:xfrm>
            <a:off x="4517150" y="1066650"/>
            <a:ext cx="4046100"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Cantidad de Neuronas</a:t>
            </a:r>
            <a:endParaRPr/>
          </a:p>
        </p:txBody>
      </p:sp>
      <p:sp>
        <p:nvSpPr>
          <p:cNvPr id="2231" name="Google Shape;2231;p57"/>
          <p:cNvSpPr txBox="1">
            <a:spLocks noGrp="1"/>
          </p:cNvSpPr>
          <p:nvPr>
            <p:ph type="subTitle" idx="4294967295"/>
          </p:nvPr>
        </p:nvSpPr>
        <p:spPr>
          <a:xfrm>
            <a:off x="4400725" y="1741325"/>
            <a:ext cx="4111500" cy="2483100"/>
          </a:xfrm>
          <a:prstGeom prst="rect">
            <a:avLst/>
          </a:prstGeom>
        </p:spPr>
        <p:txBody>
          <a:bodyPr spcFirstLastPara="1" wrap="square" lIns="0" tIns="0" rIns="0" bIns="0" anchor="t" anchorCtr="0">
            <a:noAutofit/>
          </a:bodyPr>
          <a:lstStyle/>
          <a:p>
            <a:pPr marL="0" lvl="0" indent="0" algn="just" rtl="0">
              <a:spcBef>
                <a:spcPts val="0"/>
              </a:spcBef>
              <a:spcAft>
                <a:spcPts val="1600"/>
              </a:spcAft>
              <a:buNone/>
            </a:pPr>
            <a:r>
              <a:rPr lang="en"/>
              <a:t>En cuanto a la elección de las capas ocultas de una red, no encontramos un patrón para decidir cuántas neuronas usar en cada capa, o cuantas capas usar. </a:t>
            </a:r>
            <a:br>
              <a:rPr lang="en"/>
            </a:br>
            <a:r>
              <a:rPr lang="en"/>
              <a:t>A mayor cantidad de neuronas, mayor procesamiento y mayor capacidad de identificar patrones complejos, pero no pudimos cuantificar esta variación.</a:t>
            </a:r>
            <a:endParaRPr/>
          </a:p>
        </p:txBody>
      </p:sp>
      <p:pic>
        <p:nvPicPr>
          <p:cNvPr id="2232" name="Google Shape;2232;p57"/>
          <p:cNvPicPr preferRelativeResize="0"/>
          <p:nvPr/>
        </p:nvPicPr>
        <p:blipFill>
          <a:blip r:embed="rId3">
            <a:alphaModFix/>
          </a:blip>
          <a:stretch>
            <a:fillRect/>
          </a:stretch>
        </p:blipFill>
        <p:spPr>
          <a:xfrm>
            <a:off x="382675" y="391863"/>
            <a:ext cx="3302052" cy="41770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sp>
        <p:nvSpPr>
          <p:cNvPr id="2237" name="Google Shape;2237;p58"/>
          <p:cNvSpPr txBox="1">
            <a:spLocks noGrp="1"/>
          </p:cNvSpPr>
          <p:nvPr>
            <p:ph type="title"/>
          </p:nvPr>
        </p:nvSpPr>
        <p:spPr>
          <a:xfrm>
            <a:off x="437950" y="643788"/>
            <a:ext cx="4344300"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Conjuntos representativos</a:t>
            </a:r>
            <a:endParaRPr/>
          </a:p>
        </p:txBody>
      </p:sp>
      <p:sp>
        <p:nvSpPr>
          <p:cNvPr id="2238" name="Google Shape;2238;p58"/>
          <p:cNvSpPr txBox="1">
            <a:spLocks noGrp="1"/>
          </p:cNvSpPr>
          <p:nvPr>
            <p:ph type="subTitle" idx="4294967295"/>
          </p:nvPr>
        </p:nvSpPr>
        <p:spPr>
          <a:xfrm>
            <a:off x="437950" y="1334250"/>
            <a:ext cx="4344300" cy="3285300"/>
          </a:xfrm>
          <a:prstGeom prst="rect">
            <a:avLst/>
          </a:prstGeom>
        </p:spPr>
        <p:txBody>
          <a:bodyPr spcFirstLastPara="1" wrap="square" lIns="0" tIns="0" rIns="0" bIns="0" anchor="t" anchorCtr="0">
            <a:noAutofit/>
          </a:bodyPr>
          <a:lstStyle/>
          <a:p>
            <a:pPr marL="0" lvl="0" indent="0" algn="just" rtl="0">
              <a:spcBef>
                <a:spcPts val="0"/>
              </a:spcBef>
              <a:spcAft>
                <a:spcPts val="0"/>
              </a:spcAft>
              <a:buNone/>
            </a:pPr>
            <a:r>
              <a:rPr lang="en"/>
              <a:t>Durante la validación cruzada del ejercicio 2, en la identificación de paridad, pudimos observar que había conjuntos que resultaban ser más representativos que otros, puesto que entrenar a la red con estos, permitía una mejor generalización sobre aquellos del set de test. </a:t>
            </a:r>
            <a:br>
              <a:rPr lang="en"/>
            </a:br>
            <a:r>
              <a:rPr lang="en"/>
              <a:t>También, es interesante ver que tanto para bloques de entrenamiento grandes como chicos, para training y testing pudimos obtener buenos resultados.</a:t>
            </a:r>
            <a:endParaRPr/>
          </a:p>
          <a:p>
            <a:pPr marL="0" lvl="0" indent="0" algn="just" rtl="0">
              <a:spcBef>
                <a:spcPts val="1600"/>
              </a:spcBef>
              <a:spcAft>
                <a:spcPts val="1600"/>
              </a:spcAft>
              <a:buNone/>
            </a:pPr>
            <a:endParaRPr/>
          </a:p>
        </p:txBody>
      </p:sp>
      <p:pic>
        <p:nvPicPr>
          <p:cNvPr id="2239" name="Google Shape;2239;p58"/>
          <p:cNvPicPr preferRelativeResize="0"/>
          <p:nvPr/>
        </p:nvPicPr>
        <p:blipFill rotWithShape="1">
          <a:blip r:embed="rId3">
            <a:alphaModFix/>
          </a:blip>
          <a:srcRect l="15991" r="36947"/>
          <a:stretch/>
        </p:blipFill>
        <p:spPr>
          <a:xfrm>
            <a:off x="5277350" y="807800"/>
            <a:ext cx="3426550" cy="40956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59"/>
          <p:cNvSpPr txBox="1">
            <a:spLocks noGrp="1"/>
          </p:cNvSpPr>
          <p:nvPr>
            <p:ph type="title"/>
          </p:nvPr>
        </p:nvSpPr>
        <p:spPr>
          <a:xfrm>
            <a:off x="5161375" y="1332575"/>
            <a:ext cx="35133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¡Gracias totales!</a:t>
            </a:r>
            <a:endParaRPr/>
          </a:p>
        </p:txBody>
      </p:sp>
      <p:pic>
        <p:nvPicPr>
          <p:cNvPr id="2245" name="Google Shape;2245;p59"/>
          <p:cNvPicPr preferRelativeResize="0"/>
          <p:nvPr/>
        </p:nvPicPr>
        <p:blipFill>
          <a:blip r:embed="rId3">
            <a:alphaModFix/>
          </a:blip>
          <a:stretch>
            <a:fillRect/>
          </a:stretch>
        </p:blipFill>
        <p:spPr>
          <a:xfrm flipH="1">
            <a:off x="1087525" y="422863"/>
            <a:ext cx="3345211" cy="4297775"/>
          </a:xfrm>
          <a:prstGeom prst="rect">
            <a:avLst/>
          </a:prstGeom>
          <a:noFill/>
          <a:ln>
            <a:noFill/>
          </a:ln>
        </p:spPr>
      </p:pic>
      <p:sp>
        <p:nvSpPr>
          <p:cNvPr id="2246" name="Google Shape;2246;p59"/>
          <p:cNvSpPr txBox="1">
            <a:spLocks noGrp="1"/>
          </p:cNvSpPr>
          <p:nvPr>
            <p:ph type="subTitle" idx="4294967295"/>
          </p:nvPr>
        </p:nvSpPr>
        <p:spPr>
          <a:xfrm>
            <a:off x="4901650" y="2297650"/>
            <a:ext cx="3829500" cy="16125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Integrantes:</a:t>
            </a:r>
            <a:endParaRPr/>
          </a:p>
          <a:p>
            <a:pPr marL="457200" lvl="0" indent="-330200" algn="just" rtl="0">
              <a:spcBef>
                <a:spcPts val="1600"/>
              </a:spcBef>
              <a:spcAft>
                <a:spcPts val="0"/>
              </a:spcAft>
              <a:buSzPts val="1600"/>
              <a:buChar char="●"/>
            </a:pPr>
            <a:r>
              <a:rPr lang="en"/>
              <a:t>Baiges, Matías Sebastián - 59076</a:t>
            </a:r>
            <a:endParaRPr/>
          </a:p>
          <a:p>
            <a:pPr marL="457200" lvl="0" indent="-330200" algn="just" rtl="0">
              <a:spcBef>
                <a:spcPts val="0"/>
              </a:spcBef>
              <a:spcAft>
                <a:spcPts val="0"/>
              </a:spcAft>
              <a:buSzPts val="1600"/>
              <a:buChar char="●"/>
            </a:pPr>
            <a:r>
              <a:rPr lang="en"/>
              <a:t>Bilevich, Andrés Leonardo - 59108</a:t>
            </a:r>
            <a:endParaRPr/>
          </a:p>
          <a:p>
            <a:pPr marL="457200" lvl="0" indent="-330200" algn="just" rtl="0">
              <a:spcBef>
                <a:spcPts val="0"/>
              </a:spcBef>
              <a:spcAft>
                <a:spcPts val="0"/>
              </a:spcAft>
              <a:buSzPts val="1600"/>
              <a:buChar char="●"/>
            </a:pPr>
            <a:r>
              <a:rPr lang="en"/>
              <a:t>Margossian, Gabriel Viken - 59130</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50"/>
        <p:cNvGrpSpPr/>
        <p:nvPr/>
      </p:nvGrpSpPr>
      <p:grpSpPr>
        <a:xfrm>
          <a:off x="0" y="0"/>
          <a:ext cx="0" cy="0"/>
          <a:chOff x="0" y="0"/>
          <a:chExt cx="0" cy="0"/>
        </a:xfrm>
      </p:grpSpPr>
      <p:pic>
        <p:nvPicPr>
          <p:cNvPr id="2251" name="Google Shape;2251;p60">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4"/>
        <p:cNvGrpSpPr/>
        <p:nvPr/>
      </p:nvGrpSpPr>
      <p:grpSpPr>
        <a:xfrm>
          <a:off x="0" y="0"/>
          <a:ext cx="0" cy="0"/>
          <a:chOff x="0" y="0"/>
          <a:chExt cx="0" cy="0"/>
        </a:xfrm>
      </p:grpSpPr>
      <p:sp>
        <p:nvSpPr>
          <p:cNvPr id="1895" name="Google Shape;1895;p26"/>
          <p:cNvSpPr txBox="1">
            <a:spLocks noGrp="1"/>
          </p:cNvSpPr>
          <p:nvPr>
            <p:ph type="title" idx="2"/>
          </p:nvPr>
        </p:nvSpPr>
        <p:spPr>
          <a:xfrm>
            <a:off x="3647325" y="1212825"/>
            <a:ext cx="19266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01</a:t>
            </a:r>
            <a:endParaRPr/>
          </a:p>
        </p:txBody>
      </p:sp>
      <p:sp>
        <p:nvSpPr>
          <p:cNvPr id="1896" name="Google Shape;1896;p26"/>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Perceptrón Simple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0"/>
        <p:cNvGrpSpPr/>
        <p:nvPr/>
      </p:nvGrpSpPr>
      <p:grpSpPr>
        <a:xfrm>
          <a:off x="0" y="0"/>
          <a:ext cx="0" cy="0"/>
          <a:chOff x="0" y="0"/>
          <a:chExt cx="0" cy="0"/>
        </a:xfrm>
      </p:grpSpPr>
      <p:sp>
        <p:nvSpPr>
          <p:cNvPr id="1901" name="Google Shape;1901;p27"/>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Capacidades</a:t>
            </a:r>
            <a:endParaRPr/>
          </a:p>
        </p:txBody>
      </p:sp>
      <p:sp>
        <p:nvSpPr>
          <p:cNvPr id="1902" name="Google Shape;1902;p27"/>
          <p:cNvSpPr txBox="1">
            <a:spLocks noGrp="1"/>
          </p:cNvSpPr>
          <p:nvPr>
            <p:ph type="subTitle" idx="1"/>
          </p:nvPr>
        </p:nvSpPr>
        <p:spPr>
          <a:xfrm>
            <a:off x="5173375" y="1962150"/>
            <a:ext cx="3071100" cy="1503300"/>
          </a:xfrm>
          <a:prstGeom prst="rect">
            <a:avLst/>
          </a:prstGeom>
        </p:spPr>
        <p:txBody>
          <a:bodyPr spcFirstLastPara="1" wrap="square" lIns="0" tIns="0" rIns="0" bIns="0" anchor="ctr" anchorCtr="0">
            <a:noAutofit/>
          </a:bodyPr>
          <a:lstStyle/>
          <a:p>
            <a:pPr marL="0" lvl="0" indent="0" algn="just" rtl="0">
              <a:spcBef>
                <a:spcPts val="0"/>
              </a:spcBef>
              <a:spcAft>
                <a:spcPts val="0"/>
              </a:spcAft>
              <a:buNone/>
            </a:pPr>
            <a:r>
              <a:rPr lang="en"/>
              <a:t>El perceptrón simple tiene la capacidad de resolver problemas linealmente separables</a:t>
            </a:r>
            <a:endParaRPr/>
          </a:p>
        </p:txBody>
      </p:sp>
      <p:grpSp>
        <p:nvGrpSpPr>
          <p:cNvPr id="1903" name="Google Shape;1903;p27"/>
          <p:cNvGrpSpPr/>
          <p:nvPr/>
        </p:nvGrpSpPr>
        <p:grpSpPr>
          <a:xfrm>
            <a:off x="-308651" y="1747380"/>
            <a:ext cx="4264443" cy="2945603"/>
            <a:chOff x="-95251" y="1747380"/>
            <a:chExt cx="4264443" cy="2945603"/>
          </a:xfrm>
        </p:grpSpPr>
        <p:grpSp>
          <p:nvGrpSpPr>
            <p:cNvPr id="1904" name="Google Shape;1904;p27"/>
            <p:cNvGrpSpPr/>
            <p:nvPr/>
          </p:nvGrpSpPr>
          <p:grpSpPr>
            <a:xfrm flipH="1">
              <a:off x="1313697" y="1747380"/>
              <a:ext cx="2855495" cy="2153242"/>
              <a:chOff x="3499629" y="1503696"/>
              <a:chExt cx="1163286" cy="877163"/>
            </a:xfrm>
          </p:grpSpPr>
          <p:sp>
            <p:nvSpPr>
              <p:cNvPr id="1905" name="Google Shape;1905;p27"/>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7"/>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7"/>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7"/>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7"/>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7"/>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7"/>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7"/>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7"/>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7"/>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7"/>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7"/>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7"/>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8" name="Google Shape;1918;p27"/>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1919" name="Google Shape;1919;p27"/>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7"/>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7"/>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7"/>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923" name="Google Shape;1923;p27"/>
            <p:cNvCxnSpPr/>
            <p:nvPr/>
          </p:nvCxnSpPr>
          <p:spPr>
            <a:xfrm rot="10800000">
              <a:off x="-6607"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1924" name="Google Shape;1924;p27"/>
            <p:cNvCxnSpPr/>
            <p:nvPr/>
          </p:nvCxnSpPr>
          <p:spPr>
            <a:xfrm>
              <a:off x="276202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1925" name="Google Shape;1925;p27"/>
            <p:cNvCxnSpPr/>
            <p:nvPr/>
          </p:nvCxnSpPr>
          <p:spPr>
            <a:xfrm rot="10800000">
              <a:off x="-95251" y="4690190"/>
              <a:ext cx="2859397" cy="0"/>
            </a:xfrm>
            <a:prstGeom prst="straightConnector1">
              <a:avLst/>
            </a:prstGeom>
            <a:noFill/>
            <a:ln w="19050" cap="flat" cmpd="sng">
              <a:solidFill>
                <a:schemeClr val="dk2"/>
              </a:solidFill>
              <a:prstDash val="solid"/>
              <a:round/>
              <a:headEnd type="none" w="med" len="med"/>
              <a:tailEnd type="none" w="med" len="med"/>
            </a:ln>
          </p:spPr>
        </p:cxnSp>
        <p:grpSp>
          <p:nvGrpSpPr>
            <p:cNvPr id="1926" name="Google Shape;1926;p27"/>
            <p:cNvGrpSpPr/>
            <p:nvPr/>
          </p:nvGrpSpPr>
          <p:grpSpPr>
            <a:xfrm>
              <a:off x="2100720" y="2297855"/>
              <a:ext cx="978660" cy="1086821"/>
              <a:chOff x="2100720" y="2028530"/>
              <a:chExt cx="978660" cy="1086821"/>
            </a:xfrm>
          </p:grpSpPr>
          <p:sp>
            <p:nvSpPr>
              <p:cNvPr id="1927" name="Google Shape;1927;p27"/>
              <p:cNvSpPr/>
              <p:nvPr/>
            </p:nvSpPr>
            <p:spPr>
              <a:xfrm flipH="1">
                <a:off x="2100720" y="2028530"/>
                <a:ext cx="978660" cy="108682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7"/>
              <p:cNvSpPr/>
              <p:nvPr/>
            </p:nvSpPr>
            <p:spPr>
              <a:xfrm flipH="1">
                <a:off x="2414860" y="2729012"/>
                <a:ext cx="144330" cy="224954"/>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29" name="Google Shape;1929;p27"/>
              <p:cNvGrpSpPr/>
              <p:nvPr/>
            </p:nvGrpSpPr>
            <p:grpSpPr>
              <a:xfrm>
                <a:off x="2414845" y="2150838"/>
                <a:ext cx="454767" cy="454767"/>
                <a:chOff x="5122483" y="1943088"/>
                <a:chExt cx="454767" cy="454767"/>
              </a:xfrm>
            </p:grpSpPr>
            <p:sp>
              <p:nvSpPr>
                <p:cNvPr id="1930" name="Google Shape;1930;p27"/>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7"/>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7"/>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7"/>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7"/>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7"/>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9"/>
        <p:cNvGrpSpPr/>
        <p:nvPr/>
      </p:nvGrpSpPr>
      <p:grpSpPr>
        <a:xfrm>
          <a:off x="0" y="0"/>
          <a:ext cx="0" cy="0"/>
          <a:chOff x="0" y="0"/>
          <a:chExt cx="0" cy="0"/>
        </a:xfrm>
      </p:grpSpPr>
      <p:sp>
        <p:nvSpPr>
          <p:cNvPr id="1940" name="Google Shape;1940;p28"/>
          <p:cNvSpPr txBox="1">
            <a:spLocks noGrp="1"/>
          </p:cNvSpPr>
          <p:nvPr>
            <p:ph type="title"/>
          </p:nvPr>
        </p:nvSpPr>
        <p:spPr>
          <a:xfrm>
            <a:off x="2549400" y="2221500"/>
            <a:ext cx="4045200" cy="754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Ejercicio 1</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4"/>
        <p:cNvGrpSpPr/>
        <p:nvPr/>
      </p:nvGrpSpPr>
      <p:grpSpPr>
        <a:xfrm>
          <a:off x="0" y="0"/>
          <a:ext cx="0" cy="0"/>
          <a:chOff x="0" y="0"/>
          <a:chExt cx="0" cy="0"/>
        </a:xfrm>
      </p:grpSpPr>
      <p:sp>
        <p:nvSpPr>
          <p:cNvPr id="1945" name="Google Shape;1945;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Funcion de activacion SIGNO</a:t>
            </a:r>
            <a:endParaRPr/>
          </a:p>
          <a:p>
            <a:pPr marL="0" lvl="0" indent="0" algn="ctr" rtl="0">
              <a:spcBef>
                <a:spcPts val="0"/>
              </a:spcBef>
              <a:spcAft>
                <a:spcPts val="0"/>
              </a:spcAft>
              <a:buNone/>
            </a:pPr>
            <a:endParaRPr/>
          </a:p>
        </p:txBody>
      </p:sp>
      <p:pic>
        <p:nvPicPr>
          <p:cNvPr id="1946" name="Google Shape;1946;p29"/>
          <p:cNvPicPr preferRelativeResize="0"/>
          <p:nvPr/>
        </p:nvPicPr>
        <p:blipFill>
          <a:blip r:embed="rId3">
            <a:alphaModFix/>
          </a:blip>
          <a:stretch>
            <a:fillRect/>
          </a:stretch>
        </p:blipFill>
        <p:spPr>
          <a:xfrm>
            <a:off x="2488143" y="1260250"/>
            <a:ext cx="4167706" cy="3308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0"/>
        <p:cNvGrpSpPr/>
        <p:nvPr/>
      </p:nvGrpSpPr>
      <p:grpSpPr>
        <a:xfrm>
          <a:off x="0" y="0"/>
          <a:ext cx="0" cy="0"/>
          <a:chOff x="0" y="0"/>
          <a:chExt cx="0" cy="0"/>
        </a:xfrm>
      </p:grpSpPr>
      <p:sp>
        <p:nvSpPr>
          <p:cNvPr id="1951" name="Google Shape;1951;p3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AnD</a:t>
            </a:r>
            <a:endParaRPr/>
          </a:p>
        </p:txBody>
      </p:sp>
      <p:sp>
        <p:nvSpPr>
          <p:cNvPr id="1952" name="Google Shape;1952;p30"/>
          <p:cNvSpPr txBox="1"/>
          <p:nvPr/>
        </p:nvSpPr>
        <p:spPr>
          <a:xfrm flipH="1">
            <a:off x="4391700" y="385335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1</a:t>
            </a:r>
            <a:endParaRPr sz="1200">
              <a:solidFill>
                <a:schemeClr val="dk1"/>
              </a:solidFill>
              <a:latin typeface="Roboto"/>
              <a:ea typeface="Roboto"/>
              <a:cs typeface="Roboto"/>
              <a:sym typeface="Roboto"/>
            </a:endParaRPr>
          </a:p>
        </p:txBody>
      </p:sp>
      <p:sp>
        <p:nvSpPr>
          <p:cNvPr id="1953" name="Google Shape;1953;p30"/>
          <p:cNvSpPr txBox="1"/>
          <p:nvPr/>
        </p:nvSpPr>
        <p:spPr>
          <a:xfrm>
            <a:off x="720000" y="1683013"/>
            <a:ext cx="2451300" cy="4884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3000">
                <a:solidFill>
                  <a:schemeClr val="dk2"/>
                </a:solidFill>
                <a:latin typeface="Bebas Neue"/>
                <a:ea typeface="Bebas Neue"/>
                <a:cs typeface="Bebas Neue"/>
                <a:sym typeface="Bebas Neue"/>
              </a:rPr>
              <a:t>Es fácilmente separable</a:t>
            </a:r>
            <a:endParaRPr sz="3000">
              <a:solidFill>
                <a:schemeClr val="dk2"/>
              </a:solidFill>
              <a:latin typeface="Bebas Neue"/>
              <a:ea typeface="Bebas Neue"/>
              <a:cs typeface="Bebas Neue"/>
              <a:sym typeface="Bebas Neue"/>
            </a:endParaRPr>
          </a:p>
        </p:txBody>
      </p:sp>
      <p:sp>
        <p:nvSpPr>
          <p:cNvPr id="1954" name="Google Shape;1954;p30"/>
          <p:cNvSpPr txBox="1"/>
          <p:nvPr/>
        </p:nvSpPr>
        <p:spPr>
          <a:xfrm>
            <a:off x="720000" y="2913211"/>
            <a:ext cx="2451300" cy="458400"/>
          </a:xfrm>
          <a:prstGeom prst="rect">
            <a:avLst/>
          </a:prstGeom>
          <a:noFill/>
          <a:ln>
            <a:noFill/>
          </a:ln>
        </p:spPr>
        <p:txBody>
          <a:bodyPr spcFirstLastPara="1" wrap="square" lIns="0" tIns="0" rIns="0" bIns="0" anchor="ctr" anchorCtr="0">
            <a:noAutofit/>
          </a:bodyPr>
          <a:lstStyle/>
          <a:p>
            <a:pPr marL="0" lvl="0" indent="0" algn="just" rtl="0">
              <a:spcBef>
                <a:spcPts val="0"/>
              </a:spcBef>
              <a:spcAft>
                <a:spcPts val="0"/>
              </a:spcAft>
              <a:buNone/>
            </a:pPr>
            <a:r>
              <a:rPr lang="en" sz="1600">
                <a:solidFill>
                  <a:schemeClr val="dk1"/>
                </a:solidFill>
                <a:latin typeface="Roboto"/>
                <a:ea typeface="Roboto"/>
                <a:cs typeface="Roboto"/>
                <a:sym typeface="Roboto"/>
              </a:rPr>
              <a:t>Si representamos el problema en un gráfico, es fácil encontrar una recta que separe los dos grupos de puntos</a:t>
            </a:r>
            <a:endParaRPr sz="1600">
              <a:solidFill>
                <a:schemeClr val="dk1"/>
              </a:solidFill>
              <a:latin typeface="Roboto"/>
              <a:ea typeface="Roboto"/>
              <a:cs typeface="Roboto"/>
              <a:sym typeface="Roboto"/>
            </a:endParaRPr>
          </a:p>
        </p:txBody>
      </p:sp>
      <p:pic>
        <p:nvPicPr>
          <p:cNvPr id="1955" name="Google Shape;1955;p30"/>
          <p:cNvPicPr preferRelativeResize="0"/>
          <p:nvPr/>
        </p:nvPicPr>
        <p:blipFill>
          <a:blip r:embed="rId3">
            <a:alphaModFix amt="80000"/>
          </a:blip>
          <a:stretch>
            <a:fillRect/>
          </a:stretch>
        </p:blipFill>
        <p:spPr>
          <a:xfrm>
            <a:off x="4031350" y="1513825"/>
            <a:ext cx="4600575" cy="2390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9"/>
        <p:cNvGrpSpPr/>
        <p:nvPr/>
      </p:nvGrpSpPr>
      <p:grpSpPr>
        <a:xfrm>
          <a:off x="0" y="0"/>
          <a:ext cx="0" cy="0"/>
          <a:chOff x="0" y="0"/>
          <a:chExt cx="0" cy="0"/>
        </a:xfrm>
      </p:grpSpPr>
      <p:sp>
        <p:nvSpPr>
          <p:cNvPr id="1960" name="Google Shape;1960;p31"/>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Nuestros resultados</a:t>
            </a:r>
            <a:endParaRPr/>
          </a:p>
        </p:txBody>
      </p:sp>
      <p:pic>
        <p:nvPicPr>
          <p:cNvPr id="1961" name="Google Shape;1961;p31"/>
          <p:cNvPicPr preferRelativeResize="0"/>
          <p:nvPr/>
        </p:nvPicPr>
        <p:blipFill>
          <a:blip r:embed="rId3">
            <a:alphaModFix/>
          </a:blip>
          <a:stretch>
            <a:fillRect/>
          </a:stretch>
        </p:blipFill>
        <p:spPr>
          <a:xfrm>
            <a:off x="108800" y="141400"/>
            <a:ext cx="982925" cy="523925"/>
          </a:xfrm>
          <a:prstGeom prst="rect">
            <a:avLst/>
          </a:prstGeom>
          <a:noFill/>
          <a:ln>
            <a:noFill/>
          </a:ln>
        </p:spPr>
      </p:pic>
      <p:pic>
        <p:nvPicPr>
          <p:cNvPr id="1962" name="Google Shape;1962;p31"/>
          <p:cNvPicPr preferRelativeResize="0"/>
          <p:nvPr/>
        </p:nvPicPr>
        <p:blipFill>
          <a:blip r:embed="rId4">
            <a:alphaModFix amt="80000"/>
          </a:blip>
          <a:stretch>
            <a:fillRect/>
          </a:stretch>
        </p:blipFill>
        <p:spPr>
          <a:xfrm>
            <a:off x="1413475" y="1090300"/>
            <a:ext cx="6584925" cy="3704026"/>
          </a:xfrm>
          <a:prstGeom prst="rect">
            <a:avLst/>
          </a:prstGeom>
          <a:noFill/>
          <a:ln>
            <a:noFill/>
          </a:ln>
        </p:spPr>
      </p:pic>
      <p:sp>
        <p:nvSpPr>
          <p:cNvPr id="1963" name="Google Shape;1963;p31"/>
          <p:cNvSpPr txBox="1"/>
          <p:nvPr/>
        </p:nvSpPr>
        <p:spPr>
          <a:xfrm flipH="1">
            <a:off x="2689788" y="4685107"/>
            <a:ext cx="3879900" cy="4584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chemeClr val="dk1"/>
                </a:solidFill>
                <a:latin typeface="Roboto"/>
                <a:ea typeface="Roboto"/>
                <a:cs typeface="Roboto"/>
                <a:sym typeface="Roboto"/>
              </a:rPr>
              <a:t>Gráfico 2</a:t>
            </a:r>
            <a:endParaRPr sz="1200">
              <a:solidFill>
                <a:schemeClr val="dk1"/>
              </a:solidFill>
              <a:latin typeface="Roboto"/>
              <a:ea typeface="Roboto"/>
              <a:cs typeface="Roboto"/>
              <a:sym typeface="Roboto"/>
            </a:endParaRPr>
          </a:p>
        </p:txBody>
      </p:sp>
      <p:sp>
        <p:nvSpPr>
          <p:cNvPr id="1964" name="Google Shape;1964;p31"/>
          <p:cNvSpPr/>
          <p:nvPr/>
        </p:nvSpPr>
        <p:spPr>
          <a:xfrm>
            <a:off x="1308825" y="1034075"/>
            <a:ext cx="1095000" cy="385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1"/>
          <p:cNvSpPr/>
          <p:nvPr/>
        </p:nvSpPr>
        <p:spPr>
          <a:xfrm>
            <a:off x="6940475" y="1034075"/>
            <a:ext cx="1095000" cy="3854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765</Words>
  <Application>Microsoft Office PowerPoint</Application>
  <PresentationFormat>Presentación en pantalla (16:9)</PresentationFormat>
  <Paragraphs>199</Paragraphs>
  <Slides>38</Slides>
  <Notes>38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38</vt:i4>
      </vt:variant>
    </vt:vector>
  </HeadingPairs>
  <TitlesOfParts>
    <vt:vector size="43" baseType="lpstr">
      <vt:lpstr>Nunito Light</vt:lpstr>
      <vt:lpstr>Arial</vt:lpstr>
      <vt:lpstr>Bebas Neue</vt:lpstr>
      <vt:lpstr>Roboto</vt:lpstr>
      <vt:lpstr>Computer Science Proposal by Slidesgo</vt:lpstr>
      <vt:lpstr>Perceptron simple y multicapa</vt:lpstr>
      <vt:lpstr>Introducción</vt:lpstr>
      <vt:lpstr>TABLE OF CONTENTS</vt:lpstr>
      <vt:lpstr>01</vt:lpstr>
      <vt:lpstr>Capacidades</vt:lpstr>
      <vt:lpstr>Ejercicio 1</vt:lpstr>
      <vt:lpstr>Funcion de activacion SIGNO </vt:lpstr>
      <vt:lpstr>AnD</vt:lpstr>
      <vt:lpstr>Nuestros resultados</vt:lpstr>
      <vt:lpstr>OR</vt:lpstr>
      <vt:lpstr>Nuestros resultados</vt:lpstr>
      <vt:lpstr>XOR</vt:lpstr>
      <vt:lpstr>Nuestros resultados</vt:lpstr>
      <vt:lpstr>Ejercicio 2</vt:lpstr>
      <vt:lpstr>Función de activación Lineal</vt:lpstr>
      <vt:lpstr>Perceptrón simple lineal</vt:lpstr>
      <vt:lpstr>Función de activación TanH</vt:lpstr>
      <vt:lpstr>Perceptrón simple NO lineal</vt:lpstr>
      <vt:lpstr>Perceptrón simple NO lineal</vt:lpstr>
      <vt:lpstr>Utilización del momentum</vt:lpstr>
      <vt:lpstr>VALIDACIÓN CRUZADA</vt:lpstr>
      <vt:lpstr>VALIDACIÓN CRUZADA</vt:lpstr>
      <vt:lpstr>Analizamos</vt:lpstr>
      <vt:lpstr>02</vt:lpstr>
      <vt:lpstr>Capacidades</vt:lpstr>
      <vt:lpstr>Ejercicio 3</vt:lpstr>
      <vt:lpstr>XOR</vt:lpstr>
      <vt:lpstr>Nuestros resultados</vt:lpstr>
      <vt:lpstr>Nuestros resultados</vt:lpstr>
      <vt:lpstr>Clasificación por paridad</vt:lpstr>
      <vt:lpstr>Nuestros resultados</vt:lpstr>
      <vt:lpstr>03</vt:lpstr>
      <vt:lpstr>Patrones</vt:lpstr>
      <vt:lpstr>Momentum</vt:lpstr>
      <vt:lpstr>Cantidad de Neuronas</vt:lpstr>
      <vt:lpstr>Conjuntos representativos</vt:lpstr>
      <vt:lpstr>¡Gracias totales!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Perceptron simple y multicapa</dc:title>
  <cp:lastModifiedBy>Matias Baiges</cp:lastModifiedBy>
  <cp:revision>2</cp:revision>
  <dcterms:modified xsi:type="dcterms:W3CDTF">2021-04-26T23:19:48Z</dcterms:modified>
</cp:coreProperties>
</file>